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4" r:id="rId10"/>
    <p:sldId id="265" r:id="rId11"/>
    <p:sldId id="266" r:id="rId12"/>
    <p:sldId id="268" r:id="rId1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630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3298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2E7A86-0F8B-DA58-8819-190BB0016F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413"/>
            <a:ext cx="2918831" cy="494903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98C05704-9288-4CC6-920C-3560FE551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755588"/>
      </p:ext>
    </p:extLst>
  </p:cSld>
  <p:clrMap bg1="lt1" tx1="dk1" bg2="lt2" tx2="dk2" accent1="accent1" accent2="accent2" accent3="accent3" accent4="accent4" accent5="accent5" accent6="accent6" hlink="hlink" folHlink="folHlink"/>
  <p:hf hdr="0" dt="0"/>
  <p:extLst>
    <p:ext uri="{56416CCD-93CA-4268-BC5B-53C4BB910035}">
      <p15:sldGuideLst xmlns:p15="http://schemas.microsoft.com/office/powerpoint/2012/main">
        <p15:guide id="1" orient="horz" pos="3108" userDrawn="1">
          <p15:clr>
            <a:srgbClr val="F26B43"/>
          </p15:clr>
        </p15:guide>
        <p15:guide id="2" pos="212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4903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494903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CF1534A4-7FF3-4C3E-9502-1AB0E24BA4A2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7571"/>
            <a:ext cx="5388610" cy="3886249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413"/>
            <a:ext cx="2918831" cy="494903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413"/>
            <a:ext cx="2918831" cy="494903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1605DEF1-1F50-4B38-BE04-DAD3B4BBD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04990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7712E4-7F68-4126-A322-0A44193768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05DEF1-1F50-4B38-BE04-DAD3B4BBD504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142BC6-0C8D-4078-8FA8-C633FEF32B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256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08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40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03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3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40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41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48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27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2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A5FC-24C4-4076-8BC1-110470B0FD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23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FA5FC-24C4-4076-8BC1-110470B0FD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73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EDADDC-92C4-5396-B4EE-957F9F2960C2}"/>
              </a:ext>
            </a:extLst>
          </p:cNvPr>
          <p:cNvSpPr txBox="1"/>
          <p:nvPr/>
        </p:nvSpPr>
        <p:spPr>
          <a:xfrm>
            <a:off x="1668366" y="2209666"/>
            <a:ext cx="352127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26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災害時対応マニュアル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CC52438-0DC5-D35F-9E24-01B62DB51C3D}"/>
              </a:ext>
            </a:extLst>
          </p:cNvPr>
          <p:cNvSpPr/>
          <p:nvPr/>
        </p:nvSpPr>
        <p:spPr>
          <a:xfrm>
            <a:off x="1254324" y="4109446"/>
            <a:ext cx="4349353" cy="673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275" b="1" dirty="0"/>
              <a:t>　　　　　　　　　様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D1A0A00-14DD-CAFF-DCDE-CE73C1D79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119086"/>
              </p:ext>
            </p:extLst>
          </p:nvPr>
        </p:nvGraphicFramePr>
        <p:xfrm>
          <a:off x="1377046" y="5423225"/>
          <a:ext cx="4122273" cy="234803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84465">
                  <a:extLst>
                    <a:ext uri="{9D8B030D-6E8A-4147-A177-3AD203B41FA5}">
                      <a16:colId xmlns:a16="http://schemas.microsoft.com/office/drawing/2014/main" val="3406675604"/>
                    </a:ext>
                  </a:extLst>
                </a:gridCol>
                <a:gridCol w="3237808">
                  <a:extLst>
                    <a:ext uri="{9D8B030D-6E8A-4147-A177-3AD203B41FA5}">
                      <a16:colId xmlns:a16="http://schemas.microsoft.com/office/drawing/2014/main" val="2203024385"/>
                    </a:ext>
                  </a:extLst>
                </a:gridCol>
              </a:tblGrid>
              <a:tr h="573681"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作成日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300" spc="260" baseline="0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197248411"/>
                  </a:ext>
                </a:extLst>
              </a:tr>
              <a:tr h="626988"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更新日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192375967"/>
                  </a:ext>
                </a:extLst>
              </a:tr>
              <a:tr h="573681"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更新日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29697147"/>
                  </a:ext>
                </a:extLst>
              </a:tr>
              <a:tr h="573681"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更新日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413037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18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7261BB-7CDA-8513-7EE6-8CB23E54C3FF}"/>
              </a:ext>
            </a:extLst>
          </p:cNvPr>
          <p:cNvSpPr txBox="1"/>
          <p:nvPr/>
        </p:nvSpPr>
        <p:spPr>
          <a:xfrm>
            <a:off x="1464606" y="558788"/>
            <a:ext cx="382973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63" b="1" dirty="0"/>
              <a:t>関係者連絡リスト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1498FC6-2139-F184-D8F2-000621E2DD5E}"/>
              </a:ext>
            </a:extLst>
          </p:cNvPr>
          <p:cNvSpPr txBox="1"/>
          <p:nvPr/>
        </p:nvSpPr>
        <p:spPr>
          <a:xfrm>
            <a:off x="2286845" y="803899"/>
            <a:ext cx="2284314" cy="44255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138" dirty="0"/>
              <a:t>(</a:t>
            </a:r>
            <a:r>
              <a:rPr kumimoji="1" lang="ja-JP" altLang="en-US" sz="1138" dirty="0"/>
              <a:t>作成日：　　　年　　月　　日</a:t>
            </a:r>
            <a:r>
              <a:rPr kumimoji="1" lang="en-US" altLang="ja-JP" sz="1138" dirty="0"/>
              <a:t>)</a:t>
            </a:r>
            <a:r>
              <a:rPr kumimoji="1" lang="ja-JP" altLang="en-US" sz="1138" dirty="0"/>
              <a:t>　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5AEA18FC-6CA6-6E1B-2A06-21BC12F81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95661"/>
              </p:ext>
            </p:extLst>
          </p:nvPr>
        </p:nvGraphicFramePr>
        <p:xfrm>
          <a:off x="114300" y="1342494"/>
          <a:ext cx="6600825" cy="4772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9721">
                  <a:extLst>
                    <a:ext uri="{9D8B030D-6E8A-4147-A177-3AD203B41FA5}">
                      <a16:colId xmlns:a16="http://schemas.microsoft.com/office/drawing/2014/main" val="797227512"/>
                    </a:ext>
                  </a:extLst>
                </a:gridCol>
                <a:gridCol w="2410721">
                  <a:extLst>
                    <a:ext uri="{9D8B030D-6E8A-4147-A177-3AD203B41FA5}">
                      <a16:colId xmlns:a16="http://schemas.microsoft.com/office/drawing/2014/main" val="3830487346"/>
                    </a:ext>
                  </a:extLst>
                </a:gridCol>
                <a:gridCol w="977910">
                  <a:extLst>
                    <a:ext uri="{9D8B030D-6E8A-4147-A177-3AD203B41FA5}">
                      <a16:colId xmlns:a16="http://schemas.microsoft.com/office/drawing/2014/main" val="2241017629"/>
                    </a:ext>
                  </a:extLst>
                </a:gridCol>
                <a:gridCol w="977910">
                  <a:extLst>
                    <a:ext uri="{9D8B030D-6E8A-4147-A177-3AD203B41FA5}">
                      <a16:colId xmlns:a16="http://schemas.microsoft.com/office/drawing/2014/main" val="3148929280"/>
                    </a:ext>
                  </a:extLst>
                </a:gridCol>
                <a:gridCol w="1394563">
                  <a:extLst>
                    <a:ext uri="{9D8B030D-6E8A-4147-A177-3AD203B41FA5}">
                      <a16:colId xmlns:a16="http://schemas.microsoft.com/office/drawing/2014/main" val="2678634591"/>
                    </a:ext>
                  </a:extLst>
                </a:gridCol>
              </a:tblGrid>
              <a:tr h="6186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安否確認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所属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職種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担当者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電話番号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987051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140375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590161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844631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688624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700982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651752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65205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09269"/>
                  </a:ext>
                </a:extLst>
              </a:tr>
              <a:tr h="461548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284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898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EF4BCF9-A05E-C08A-3FE8-FEB15ADBEA2A}"/>
              </a:ext>
            </a:extLst>
          </p:cNvPr>
          <p:cNvSpPr txBox="1"/>
          <p:nvPr/>
        </p:nvSpPr>
        <p:spPr>
          <a:xfrm>
            <a:off x="1514136" y="565665"/>
            <a:ext cx="382973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63" b="1" dirty="0"/>
              <a:t>家族・親戚連絡先　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BEB5EA6-271C-3599-02B9-CA555FD36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882172"/>
              </p:ext>
            </p:extLst>
          </p:nvPr>
        </p:nvGraphicFramePr>
        <p:xfrm>
          <a:off x="200026" y="1006400"/>
          <a:ext cx="6486524" cy="42847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1236">
                  <a:extLst>
                    <a:ext uri="{9D8B030D-6E8A-4147-A177-3AD203B41FA5}">
                      <a16:colId xmlns:a16="http://schemas.microsoft.com/office/drawing/2014/main" val="3830487346"/>
                    </a:ext>
                  </a:extLst>
                </a:gridCol>
                <a:gridCol w="1428125">
                  <a:extLst>
                    <a:ext uri="{9D8B030D-6E8A-4147-A177-3AD203B41FA5}">
                      <a16:colId xmlns:a16="http://schemas.microsoft.com/office/drawing/2014/main" val="2241017629"/>
                    </a:ext>
                  </a:extLst>
                </a:gridCol>
                <a:gridCol w="1689767">
                  <a:extLst>
                    <a:ext uri="{9D8B030D-6E8A-4147-A177-3AD203B41FA5}">
                      <a16:colId xmlns:a16="http://schemas.microsoft.com/office/drawing/2014/main" val="3148929280"/>
                    </a:ext>
                  </a:extLst>
                </a:gridCol>
                <a:gridCol w="2507396">
                  <a:extLst>
                    <a:ext uri="{9D8B030D-6E8A-4147-A177-3AD203B41FA5}">
                      <a16:colId xmlns:a16="http://schemas.microsoft.com/office/drawing/2014/main" val="2678634591"/>
                    </a:ext>
                  </a:extLst>
                </a:gridCol>
              </a:tblGrid>
              <a:tr h="497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続柄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名前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電話番号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/>
                        <a:t>住所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987051"/>
                  </a:ext>
                </a:extLst>
              </a:tr>
              <a:tr h="42083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140375"/>
                  </a:ext>
                </a:extLst>
              </a:tr>
              <a:tr h="420835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590161"/>
                  </a:ext>
                </a:extLst>
              </a:tr>
              <a:tr h="420835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844631"/>
                  </a:ext>
                </a:extLst>
              </a:tr>
              <a:tr h="420835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688624"/>
                  </a:ext>
                </a:extLst>
              </a:tr>
              <a:tr h="420835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700982"/>
                  </a:ext>
                </a:extLst>
              </a:tr>
              <a:tr h="420835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651752"/>
                  </a:ext>
                </a:extLst>
              </a:tr>
              <a:tr h="420835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65205"/>
                  </a:ext>
                </a:extLst>
              </a:tr>
              <a:tr h="420835"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09269"/>
                  </a:ext>
                </a:extLst>
              </a:tr>
              <a:tr h="42083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284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066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DA6FBD-B276-A98D-CF7E-B0642C3C13ED}"/>
              </a:ext>
            </a:extLst>
          </p:cNvPr>
          <p:cNvSpPr txBox="1"/>
          <p:nvPr/>
        </p:nvSpPr>
        <p:spPr>
          <a:xfrm>
            <a:off x="1514137" y="171143"/>
            <a:ext cx="382973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63" b="1" dirty="0"/>
              <a:t>避難先への避難ルート　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77E7BA1-3AA7-8A77-5C75-27058D07CF41}"/>
              </a:ext>
            </a:extLst>
          </p:cNvPr>
          <p:cNvSpPr/>
          <p:nvPr/>
        </p:nvSpPr>
        <p:spPr>
          <a:xfrm>
            <a:off x="786113" y="535206"/>
            <a:ext cx="5215698" cy="89167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63" dirty="0"/>
              <a:t>地図</a:t>
            </a:r>
            <a:endParaRPr kumimoji="1" lang="en-US" altLang="ja-JP" sz="1463" dirty="0"/>
          </a:p>
          <a:p>
            <a:pPr algn="ctr"/>
            <a:endParaRPr kumimoji="1" lang="ja-JP" altLang="en-US" sz="1463" dirty="0"/>
          </a:p>
        </p:txBody>
      </p:sp>
    </p:spTree>
    <p:extLst>
      <p:ext uri="{BB962C8B-B14F-4D97-AF65-F5344CB8AC3E}">
        <p14:creationId xmlns:p14="http://schemas.microsoft.com/office/powerpoint/2010/main" val="18365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0244B7-F2BD-B426-F8B0-5F70DABA9F19}"/>
              </a:ext>
            </a:extLst>
          </p:cNvPr>
          <p:cNvSpPr txBox="1"/>
          <p:nvPr/>
        </p:nvSpPr>
        <p:spPr>
          <a:xfrm>
            <a:off x="1928459" y="253522"/>
            <a:ext cx="2786063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463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災害発生時の行動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BCBA996-784D-C268-EE14-67C92D8E523B}"/>
              </a:ext>
            </a:extLst>
          </p:cNvPr>
          <p:cNvSpPr/>
          <p:nvPr/>
        </p:nvSpPr>
        <p:spPr>
          <a:xfrm>
            <a:off x="821248" y="687151"/>
            <a:ext cx="5215508" cy="5634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ja-JP" sz="975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ブレーカーが落ちている　⇒　ブレーカーをあげる</a:t>
            </a:r>
          </a:p>
          <a:p>
            <a:pPr algn="ctr"/>
            <a:r>
              <a:rPr lang="ja-JP" altLang="ja-JP" sz="975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ブレーカーが落ちていない　⇒　呼吸器のバッテリーに切り替わっているか確認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F27EBF7-A802-2C0F-9BDC-724961398DAE}"/>
              </a:ext>
            </a:extLst>
          </p:cNvPr>
          <p:cNvSpPr/>
          <p:nvPr/>
        </p:nvSpPr>
        <p:spPr>
          <a:xfrm>
            <a:off x="1800567" y="1339792"/>
            <a:ext cx="3077228" cy="99694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38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人工呼吸器が正常に動いているか</a:t>
            </a:r>
            <a:endParaRPr lang="en-US" altLang="ja-JP" sz="1138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38" b="1" u="sng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平常時の</a:t>
            </a:r>
            <a:r>
              <a:rPr lang="en-US" altLang="ja-JP" sz="1138" b="1" u="sng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SPO2</a:t>
            </a:r>
            <a:r>
              <a:rPr lang="ja-JP" altLang="en-US" sz="1138" b="1" u="sng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　　　　％</a:t>
            </a:r>
            <a:endParaRPr lang="en-US" altLang="ja-JP" sz="1138" b="1" u="sng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138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kumimoji="1" lang="ja-JP" altLang="en-US" sz="1138" dirty="0">
                <a:solidFill>
                  <a:schemeClr val="tx1"/>
                </a:solidFill>
              </a:rPr>
              <a:t>チェックポイント　⇒　次ページ①</a:t>
            </a:r>
            <a:endParaRPr kumimoji="1" lang="en-US" altLang="ja-JP" sz="1138" dirty="0">
              <a:solidFill>
                <a:schemeClr val="tx1"/>
              </a:solidFill>
            </a:endParaRPr>
          </a:p>
          <a:p>
            <a:pPr algn="ctr"/>
            <a:endParaRPr lang="ja-JP" altLang="ja-JP" sz="1138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681B812-3FA3-7AF8-DBF2-590035F65536}"/>
              </a:ext>
            </a:extLst>
          </p:cNvPr>
          <p:cNvSpPr/>
          <p:nvPr/>
        </p:nvSpPr>
        <p:spPr>
          <a:xfrm>
            <a:off x="746326" y="3163936"/>
            <a:ext cx="2538053" cy="5721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状態は安定しているか</a:t>
            </a:r>
            <a:endParaRPr kumimoji="1" lang="en-US" altLang="ja-JP" sz="1138" dirty="0"/>
          </a:p>
          <a:p>
            <a:pPr algn="ctr"/>
            <a:r>
              <a:rPr kumimoji="1" lang="ja-JP" altLang="en-US" sz="1138" dirty="0">
                <a:solidFill>
                  <a:schemeClr val="tx1"/>
                </a:solidFill>
              </a:rPr>
              <a:t>チェックポイント　⇒　次ページ②</a:t>
            </a:r>
            <a:endParaRPr kumimoji="1" lang="en-US" altLang="ja-JP" sz="1138" dirty="0">
              <a:solidFill>
                <a:schemeClr val="tx1"/>
              </a:solidFill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3658CB7F-A03F-E5FB-B211-EAE074107198}"/>
              </a:ext>
            </a:extLst>
          </p:cNvPr>
          <p:cNvSpPr/>
          <p:nvPr/>
        </p:nvSpPr>
        <p:spPr>
          <a:xfrm>
            <a:off x="1492432" y="2839720"/>
            <a:ext cx="965439" cy="40292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正常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69A9ABC3-C2C6-D261-4C56-51E2E7B8DE13}"/>
              </a:ext>
            </a:extLst>
          </p:cNvPr>
          <p:cNvSpPr/>
          <p:nvPr/>
        </p:nvSpPr>
        <p:spPr>
          <a:xfrm>
            <a:off x="756384" y="4573071"/>
            <a:ext cx="1182134" cy="2394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38" dirty="0"/>
              <a:t>【</a:t>
            </a:r>
            <a:r>
              <a:rPr kumimoji="1" lang="ja-JP" altLang="en-US" sz="1138" dirty="0"/>
              <a:t>連絡</a:t>
            </a:r>
            <a:r>
              <a:rPr kumimoji="1" lang="en-US" altLang="ja-JP" sz="1138" dirty="0"/>
              <a:t>】</a:t>
            </a:r>
          </a:p>
          <a:p>
            <a:pPr algn="ctr"/>
            <a:r>
              <a:rPr kumimoji="1" lang="ja-JP" altLang="en-US" sz="1138" dirty="0"/>
              <a:t>災害用伝言</a:t>
            </a:r>
            <a:endParaRPr kumimoji="1" lang="en-US" altLang="ja-JP" sz="1138" dirty="0"/>
          </a:p>
          <a:p>
            <a:pPr algn="ctr"/>
            <a:r>
              <a:rPr kumimoji="1" lang="ja-JP" altLang="en-US" sz="1138" dirty="0"/>
              <a:t>ダイヤル</a:t>
            </a:r>
            <a:endParaRPr kumimoji="1" lang="en-US" altLang="ja-JP" sz="1138" dirty="0"/>
          </a:p>
          <a:p>
            <a:pPr algn="ctr"/>
            <a:r>
              <a:rPr kumimoji="1" lang="en-US" altLang="ja-JP" sz="1138" dirty="0"/>
              <a:t>171</a:t>
            </a:r>
          </a:p>
          <a:p>
            <a:pPr algn="ctr"/>
            <a:r>
              <a:rPr kumimoji="1" lang="en-US" altLang="ja-JP" sz="1138" b="1" dirty="0"/>
              <a:t>or</a:t>
            </a:r>
          </a:p>
          <a:p>
            <a:pPr algn="ctr"/>
            <a:r>
              <a:rPr kumimoji="1" lang="ja-JP" altLang="en-US" sz="1138" dirty="0"/>
              <a:t>災害用伝言版</a:t>
            </a:r>
            <a:r>
              <a:rPr kumimoji="1" lang="en-US" altLang="ja-JP" sz="1138" dirty="0"/>
              <a:t>Web171</a:t>
            </a:r>
          </a:p>
          <a:p>
            <a:pPr algn="ctr"/>
            <a:endParaRPr kumimoji="1" lang="en-US" altLang="ja-JP" sz="1138" dirty="0"/>
          </a:p>
          <a:p>
            <a:pPr algn="ctr"/>
            <a:r>
              <a:rPr kumimoji="1" lang="ja-JP" altLang="en-US" sz="1138" u="wavyDbl" dirty="0"/>
              <a:t>　　</a:t>
            </a:r>
            <a:r>
              <a:rPr kumimoji="1" lang="ja-JP" altLang="en-US" sz="1138" dirty="0"/>
              <a:t>がメッセージを録音</a:t>
            </a:r>
            <a:endParaRPr kumimoji="1" lang="en-US" altLang="ja-JP" sz="1138" dirty="0"/>
          </a:p>
          <a:p>
            <a:pPr algn="ctr"/>
            <a:endParaRPr kumimoji="1" lang="en-US" altLang="ja-JP" sz="1138" dirty="0"/>
          </a:p>
          <a:p>
            <a:pPr algn="ctr"/>
            <a:r>
              <a:rPr kumimoji="1" lang="ja-JP" altLang="en-US" sz="1138" dirty="0"/>
              <a:t>登録電話番号</a:t>
            </a:r>
            <a:endParaRPr kumimoji="1" lang="en-US" altLang="ja-JP" sz="1138" dirty="0"/>
          </a:p>
          <a:p>
            <a:r>
              <a:rPr kumimoji="1" lang="ja-JP" altLang="en-US" sz="1138" dirty="0"/>
              <a:t>☎：　　　　　　　　</a:t>
            </a:r>
            <a:endParaRPr kumimoji="1" lang="en-US" altLang="ja-JP" sz="1138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6B734A90-1A24-E331-C202-091DFDD6BD90}"/>
              </a:ext>
            </a:extLst>
          </p:cNvPr>
          <p:cNvSpPr/>
          <p:nvPr/>
        </p:nvSpPr>
        <p:spPr>
          <a:xfrm>
            <a:off x="911543" y="4219466"/>
            <a:ext cx="828349" cy="4068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安定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0EFFB32-5E47-09E1-4CB4-40AF3E0F1A28}"/>
              </a:ext>
            </a:extLst>
          </p:cNvPr>
          <p:cNvSpPr/>
          <p:nvPr/>
        </p:nvSpPr>
        <p:spPr>
          <a:xfrm>
            <a:off x="692705" y="7415710"/>
            <a:ext cx="2105025" cy="4068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家屋の損壊・倒壊があるか</a:t>
            </a:r>
            <a:endParaRPr kumimoji="1" lang="en-US" altLang="ja-JP" sz="1138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DE5C93E-3097-30D0-0CD5-7B25541C7405}"/>
              </a:ext>
            </a:extLst>
          </p:cNvPr>
          <p:cNvSpPr/>
          <p:nvPr/>
        </p:nvSpPr>
        <p:spPr>
          <a:xfrm>
            <a:off x="855209" y="7979045"/>
            <a:ext cx="828349" cy="4068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なし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3062EAC-7152-B127-492B-6064D070802E}"/>
              </a:ext>
            </a:extLst>
          </p:cNvPr>
          <p:cNvSpPr/>
          <p:nvPr/>
        </p:nvSpPr>
        <p:spPr>
          <a:xfrm>
            <a:off x="1928459" y="7979046"/>
            <a:ext cx="828349" cy="4068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あり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F4BCBE8E-7304-CD63-A9B8-0EAB84286EFA}"/>
              </a:ext>
            </a:extLst>
          </p:cNvPr>
          <p:cNvSpPr/>
          <p:nvPr/>
        </p:nvSpPr>
        <p:spPr>
          <a:xfrm>
            <a:off x="855209" y="8998144"/>
            <a:ext cx="4683026" cy="45975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b="1" dirty="0"/>
              <a:t>自宅待機　</a:t>
            </a:r>
            <a:r>
              <a:rPr kumimoji="1" lang="en-US" altLang="ja-JP" sz="1138" dirty="0"/>
              <a:t>※</a:t>
            </a:r>
            <a:r>
              <a:rPr kumimoji="1" lang="ja-JP" altLang="en-US" sz="1138" dirty="0"/>
              <a:t>電気復旧のめどが立たない場合　⇒　</a:t>
            </a:r>
            <a:r>
              <a:rPr kumimoji="1" lang="ja-JP" altLang="en-US" sz="1138" dirty="0">
                <a:solidFill>
                  <a:schemeClr val="tx1"/>
                </a:solidFill>
              </a:rPr>
              <a:t>３ページ①へ</a:t>
            </a:r>
            <a:endParaRPr kumimoji="1" lang="en-US" altLang="ja-JP" sz="1138" dirty="0">
              <a:solidFill>
                <a:schemeClr val="tx1"/>
              </a:solidFill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E4EBC71D-1FF4-81AB-8711-A55E196D4D23}"/>
              </a:ext>
            </a:extLst>
          </p:cNvPr>
          <p:cNvSpPr/>
          <p:nvPr/>
        </p:nvSpPr>
        <p:spPr>
          <a:xfrm>
            <a:off x="3500154" y="8008219"/>
            <a:ext cx="2331827" cy="386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b="1" dirty="0"/>
              <a:t>避難の検討　</a:t>
            </a:r>
            <a:r>
              <a:rPr kumimoji="1" lang="ja-JP" altLang="en-US" sz="1138" dirty="0"/>
              <a:t>⇒</a:t>
            </a:r>
            <a:r>
              <a:rPr kumimoji="1" lang="ja-JP" altLang="en-US" sz="1138" b="1" dirty="0"/>
              <a:t>　</a:t>
            </a:r>
            <a:r>
              <a:rPr kumimoji="1" lang="ja-JP" altLang="en-US" sz="1138" dirty="0">
                <a:solidFill>
                  <a:schemeClr val="tx1"/>
                </a:solidFill>
              </a:rPr>
              <a:t>３ページ②へ</a:t>
            </a:r>
            <a:endParaRPr kumimoji="1" lang="en-US" altLang="ja-JP" sz="1138" dirty="0">
              <a:solidFill>
                <a:schemeClr val="tx1"/>
              </a:solidFill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C74CACF-49D2-7DCB-3ECC-F4EAB406B151}"/>
              </a:ext>
            </a:extLst>
          </p:cNvPr>
          <p:cNvSpPr/>
          <p:nvPr/>
        </p:nvSpPr>
        <p:spPr>
          <a:xfrm>
            <a:off x="2139383" y="4523985"/>
            <a:ext cx="1577245" cy="208707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38" dirty="0"/>
              <a:t>【</a:t>
            </a:r>
            <a:r>
              <a:rPr kumimoji="1" lang="ja-JP" altLang="en-US" sz="1138" dirty="0"/>
              <a:t>連絡</a:t>
            </a:r>
            <a:r>
              <a:rPr kumimoji="1" lang="en-US" altLang="ja-JP" sz="1138" dirty="0"/>
              <a:t>】</a:t>
            </a:r>
          </a:p>
          <a:p>
            <a:pPr algn="ctr"/>
            <a:r>
              <a:rPr kumimoji="1" lang="ja-JP" altLang="en-US" sz="1138" dirty="0"/>
              <a:t>訪問看護</a:t>
            </a:r>
            <a:endParaRPr kumimoji="1" lang="en-US" altLang="ja-JP" sz="1138" dirty="0"/>
          </a:p>
          <a:p>
            <a:pPr algn="ctr"/>
            <a:r>
              <a:rPr kumimoji="1" lang="ja-JP" altLang="en-US" sz="1138" dirty="0"/>
              <a:t>ステーション</a:t>
            </a:r>
            <a:endParaRPr kumimoji="1" lang="en-US" altLang="ja-JP" sz="1138" dirty="0"/>
          </a:p>
          <a:p>
            <a:r>
              <a:rPr kumimoji="1" lang="ja-JP" altLang="en-US" sz="1138" dirty="0"/>
              <a:t>☎：</a:t>
            </a:r>
            <a:endParaRPr kumimoji="1" lang="en-US" altLang="ja-JP" sz="1138" dirty="0"/>
          </a:p>
          <a:p>
            <a:pPr algn="ctr"/>
            <a:endParaRPr kumimoji="1" lang="en-US" altLang="ja-JP" sz="1138" dirty="0"/>
          </a:p>
          <a:p>
            <a:pPr algn="ctr"/>
            <a:r>
              <a:rPr kumimoji="1" lang="ja-JP" altLang="en-US" sz="1138" dirty="0"/>
              <a:t>家族から訪問看護へ連絡</a:t>
            </a:r>
            <a:endParaRPr kumimoji="1" lang="en-US" altLang="ja-JP" sz="1138" dirty="0"/>
          </a:p>
          <a:p>
            <a:pPr algn="ctr"/>
            <a:endParaRPr kumimoji="1" lang="en-US" altLang="ja-JP" sz="1138" dirty="0"/>
          </a:p>
          <a:p>
            <a:pPr algn="ctr"/>
            <a:r>
              <a:rPr kumimoji="1" lang="ja-JP" altLang="en-US" sz="1138" dirty="0"/>
              <a:t>緊急時</a:t>
            </a:r>
            <a:endParaRPr kumimoji="1" lang="en-US" altLang="ja-JP" sz="1138" dirty="0"/>
          </a:p>
          <a:p>
            <a:pPr algn="ctr"/>
            <a:r>
              <a:rPr kumimoji="1" lang="ja-JP" altLang="en-US" sz="1138" dirty="0"/>
              <a:t>救急車　</a:t>
            </a:r>
            <a:r>
              <a:rPr kumimoji="1" lang="en-US" altLang="ja-JP" sz="1138" dirty="0"/>
              <a:t>119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26211FF2-BF64-B61F-5F86-27E41731DEA7}"/>
              </a:ext>
            </a:extLst>
          </p:cNvPr>
          <p:cNvSpPr/>
          <p:nvPr/>
        </p:nvSpPr>
        <p:spPr>
          <a:xfrm>
            <a:off x="3543494" y="7323790"/>
            <a:ext cx="1126017" cy="386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入院</a:t>
            </a:r>
            <a:endParaRPr kumimoji="1" lang="en-US" altLang="ja-JP" sz="1138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6D82406-D623-358F-E5F7-E0F077B5E0B1}"/>
              </a:ext>
            </a:extLst>
          </p:cNvPr>
          <p:cNvSpPr/>
          <p:nvPr/>
        </p:nvSpPr>
        <p:spPr>
          <a:xfrm>
            <a:off x="3744995" y="2870749"/>
            <a:ext cx="2366682" cy="5173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人工呼吸器のトラブル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5D39D0F2-CD70-8C6D-FB78-78F71B9A1760}"/>
              </a:ext>
            </a:extLst>
          </p:cNvPr>
          <p:cNvSpPr/>
          <p:nvPr/>
        </p:nvSpPr>
        <p:spPr>
          <a:xfrm>
            <a:off x="4203572" y="4531297"/>
            <a:ext cx="1848584" cy="25709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38" dirty="0"/>
              <a:t>【</a:t>
            </a:r>
            <a:r>
              <a:rPr kumimoji="1" lang="ja-JP" altLang="en-US" sz="1138" dirty="0"/>
              <a:t>連絡</a:t>
            </a:r>
            <a:r>
              <a:rPr kumimoji="1" lang="en-US" altLang="ja-JP" sz="1138" dirty="0"/>
              <a:t>】</a:t>
            </a:r>
          </a:p>
          <a:p>
            <a:r>
              <a:rPr kumimoji="1" lang="ja-JP" altLang="en-US" sz="1138" dirty="0"/>
              <a:t>呼吸器会社：</a:t>
            </a:r>
            <a:endParaRPr kumimoji="1" lang="en-US" altLang="ja-JP" sz="1138" dirty="0"/>
          </a:p>
          <a:p>
            <a:r>
              <a:rPr kumimoji="1" lang="ja-JP" altLang="en-US" sz="1138" dirty="0"/>
              <a:t>☎①：</a:t>
            </a:r>
            <a:endParaRPr kumimoji="1" lang="en-US" altLang="ja-JP" sz="1138" dirty="0"/>
          </a:p>
          <a:p>
            <a:endParaRPr kumimoji="1" lang="en-US" altLang="ja-JP" sz="1138" dirty="0"/>
          </a:p>
          <a:p>
            <a:r>
              <a:rPr kumimoji="1" lang="ja-JP" altLang="en-US" sz="1138" dirty="0"/>
              <a:t>☎②：</a:t>
            </a:r>
            <a:endParaRPr kumimoji="1" lang="en-US" altLang="ja-JP" sz="1138" dirty="0"/>
          </a:p>
          <a:p>
            <a:endParaRPr kumimoji="1" lang="en-US" altLang="ja-JP" sz="1138" dirty="0"/>
          </a:p>
          <a:p>
            <a:r>
              <a:rPr kumimoji="1" lang="ja-JP" altLang="en-US" sz="1138" dirty="0"/>
              <a:t>☎③：</a:t>
            </a:r>
            <a:endParaRPr kumimoji="1" lang="en-US" altLang="ja-JP" sz="1138" dirty="0"/>
          </a:p>
          <a:p>
            <a:endParaRPr kumimoji="1" lang="en-US" altLang="ja-JP" sz="1138" dirty="0"/>
          </a:p>
          <a:p>
            <a:endParaRPr kumimoji="1" lang="en-US" altLang="ja-JP" sz="1138" dirty="0"/>
          </a:p>
          <a:p>
            <a:r>
              <a:rPr kumimoji="1" lang="ja-JP" altLang="en-US" sz="1138" dirty="0"/>
              <a:t>酸素会社：</a:t>
            </a:r>
            <a:endParaRPr kumimoji="1" lang="en-US" altLang="ja-JP" sz="1138" dirty="0"/>
          </a:p>
          <a:p>
            <a:r>
              <a:rPr kumimoji="1" lang="ja-JP" altLang="en-US" sz="1138" dirty="0"/>
              <a:t>☎：</a:t>
            </a:r>
            <a:endParaRPr kumimoji="1" lang="en-US" altLang="ja-JP" sz="1138" dirty="0"/>
          </a:p>
          <a:p>
            <a:endParaRPr kumimoji="1" lang="en-US" altLang="ja-JP" sz="1138" dirty="0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19EE04CD-03FF-133A-8131-2347E6E7A71D}"/>
              </a:ext>
            </a:extLst>
          </p:cNvPr>
          <p:cNvSpPr/>
          <p:nvPr/>
        </p:nvSpPr>
        <p:spPr>
          <a:xfrm>
            <a:off x="5148781" y="3484358"/>
            <a:ext cx="903377" cy="48315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体調</a:t>
            </a:r>
            <a:endParaRPr kumimoji="1" lang="en-US" altLang="ja-JP" sz="1138" dirty="0"/>
          </a:p>
          <a:p>
            <a:pPr algn="ctr"/>
            <a:r>
              <a:rPr kumimoji="1" lang="ja-JP" altLang="en-US" sz="1138" dirty="0"/>
              <a:t>安定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2A928C13-670F-4264-35BD-2670FA4BB616}"/>
              </a:ext>
            </a:extLst>
          </p:cNvPr>
          <p:cNvSpPr/>
          <p:nvPr/>
        </p:nvSpPr>
        <p:spPr>
          <a:xfrm>
            <a:off x="3802878" y="3505126"/>
            <a:ext cx="903377" cy="48315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体調</a:t>
            </a:r>
            <a:endParaRPr kumimoji="1" lang="en-US" altLang="ja-JP" sz="1138" dirty="0"/>
          </a:p>
          <a:p>
            <a:pPr algn="ctr"/>
            <a:r>
              <a:rPr kumimoji="1" lang="ja-JP" altLang="en-US" sz="1138" dirty="0"/>
              <a:t>不安定</a:t>
            </a: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3B24A65C-98AB-249D-3352-1833D6E616E1}"/>
              </a:ext>
            </a:extLst>
          </p:cNvPr>
          <p:cNvSpPr/>
          <p:nvPr/>
        </p:nvSpPr>
        <p:spPr>
          <a:xfrm>
            <a:off x="1888814" y="2376376"/>
            <a:ext cx="172673" cy="43779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25" name="矢印: 下 24">
            <a:extLst>
              <a:ext uri="{FF2B5EF4-FFF2-40B4-BE49-F238E27FC236}">
                <a16:creationId xmlns:a16="http://schemas.microsoft.com/office/drawing/2014/main" id="{2FFF2368-F078-A795-7C88-D718E8EA1C29}"/>
              </a:ext>
            </a:extLst>
          </p:cNvPr>
          <p:cNvSpPr/>
          <p:nvPr/>
        </p:nvSpPr>
        <p:spPr>
          <a:xfrm>
            <a:off x="1223326" y="3768312"/>
            <a:ext cx="167408" cy="37660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26" name="矢印: 下 25">
            <a:extLst>
              <a:ext uri="{FF2B5EF4-FFF2-40B4-BE49-F238E27FC236}">
                <a16:creationId xmlns:a16="http://schemas.microsoft.com/office/drawing/2014/main" id="{509E96CC-F314-2B0C-C4DF-A20B2AEAFA0E}"/>
              </a:ext>
            </a:extLst>
          </p:cNvPr>
          <p:cNvSpPr/>
          <p:nvPr/>
        </p:nvSpPr>
        <p:spPr>
          <a:xfrm>
            <a:off x="2817274" y="3761646"/>
            <a:ext cx="167408" cy="37660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 dirty="0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A5CE8C0B-7329-93ED-5743-FFCBC0661AC7}"/>
              </a:ext>
            </a:extLst>
          </p:cNvPr>
          <p:cNvSpPr/>
          <p:nvPr/>
        </p:nvSpPr>
        <p:spPr>
          <a:xfrm>
            <a:off x="2510831" y="4214673"/>
            <a:ext cx="828349" cy="4068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38" dirty="0"/>
              <a:t>不安定</a:t>
            </a:r>
          </a:p>
        </p:txBody>
      </p:sp>
      <p:sp>
        <p:nvSpPr>
          <p:cNvPr id="27" name="矢印: 下 26">
            <a:extLst>
              <a:ext uri="{FF2B5EF4-FFF2-40B4-BE49-F238E27FC236}">
                <a16:creationId xmlns:a16="http://schemas.microsoft.com/office/drawing/2014/main" id="{36612B71-CC15-049F-AFBE-46B6356F46E8}"/>
              </a:ext>
            </a:extLst>
          </p:cNvPr>
          <p:cNvSpPr/>
          <p:nvPr/>
        </p:nvSpPr>
        <p:spPr>
          <a:xfrm>
            <a:off x="1227924" y="6996357"/>
            <a:ext cx="167408" cy="37660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28" name="矢印: 下 27">
            <a:extLst>
              <a:ext uri="{FF2B5EF4-FFF2-40B4-BE49-F238E27FC236}">
                <a16:creationId xmlns:a16="http://schemas.microsoft.com/office/drawing/2014/main" id="{6B56D738-11E7-527F-F73D-989B79C56ED4}"/>
              </a:ext>
            </a:extLst>
          </p:cNvPr>
          <p:cNvSpPr/>
          <p:nvPr/>
        </p:nvSpPr>
        <p:spPr>
          <a:xfrm>
            <a:off x="1067416" y="8516997"/>
            <a:ext cx="167408" cy="37660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29" name="矢印: 下 28">
            <a:extLst>
              <a:ext uri="{FF2B5EF4-FFF2-40B4-BE49-F238E27FC236}">
                <a16:creationId xmlns:a16="http://schemas.microsoft.com/office/drawing/2014/main" id="{8C5E5B94-4442-3759-2158-86A74DDD051A}"/>
              </a:ext>
            </a:extLst>
          </p:cNvPr>
          <p:cNvSpPr/>
          <p:nvPr/>
        </p:nvSpPr>
        <p:spPr>
          <a:xfrm rot="16200000">
            <a:off x="2970486" y="8013038"/>
            <a:ext cx="167408" cy="37660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30" name="矢印: 下 29">
            <a:extLst>
              <a:ext uri="{FF2B5EF4-FFF2-40B4-BE49-F238E27FC236}">
                <a16:creationId xmlns:a16="http://schemas.microsoft.com/office/drawing/2014/main" id="{67919B59-7FFD-E4DB-89BB-1B45B5A2EFDA}"/>
              </a:ext>
            </a:extLst>
          </p:cNvPr>
          <p:cNvSpPr/>
          <p:nvPr/>
        </p:nvSpPr>
        <p:spPr>
          <a:xfrm rot="19446709">
            <a:off x="3497055" y="6698394"/>
            <a:ext cx="171084" cy="51509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31" name="矢印: 下 30">
            <a:extLst>
              <a:ext uri="{FF2B5EF4-FFF2-40B4-BE49-F238E27FC236}">
                <a16:creationId xmlns:a16="http://schemas.microsoft.com/office/drawing/2014/main" id="{330FA78C-CA09-CDBF-1500-6A8819680D5D}"/>
              </a:ext>
            </a:extLst>
          </p:cNvPr>
          <p:cNvSpPr/>
          <p:nvPr/>
        </p:nvSpPr>
        <p:spPr>
          <a:xfrm>
            <a:off x="4628187" y="2376376"/>
            <a:ext cx="172673" cy="43779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32" name="矢印: 下 31">
            <a:extLst>
              <a:ext uri="{FF2B5EF4-FFF2-40B4-BE49-F238E27FC236}">
                <a16:creationId xmlns:a16="http://schemas.microsoft.com/office/drawing/2014/main" id="{E8356C34-049D-A1A6-99DE-EA9E6922071E}"/>
              </a:ext>
            </a:extLst>
          </p:cNvPr>
          <p:cNvSpPr/>
          <p:nvPr/>
        </p:nvSpPr>
        <p:spPr>
          <a:xfrm rot="2680701">
            <a:off x="3785868" y="4031160"/>
            <a:ext cx="167408" cy="37660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 dirty="0"/>
          </a:p>
        </p:txBody>
      </p:sp>
      <p:sp>
        <p:nvSpPr>
          <p:cNvPr id="33" name="矢印: 下 32">
            <a:extLst>
              <a:ext uri="{FF2B5EF4-FFF2-40B4-BE49-F238E27FC236}">
                <a16:creationId xmlns:a16="http://schemas.microsoft.com/office/drawing/2014/main" id="{3BE49C84-802B-6B8B-5025-599A3301C803}"/>
              </a:ext>
            </a:extLst>
          </p:cNvPr>
          <p:cNvSpPr/>
          <p:nvPr/>
        </p:nvSpPr>
        <p:spPr>
          <a:xfrm>
            <a:off x="5538238" y="4000652"/>
            <a:ext cx="167408" cy="37660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 dirty="0"/>
          </a:p>
        </p:txBody>
      </p:sp>
    </p:spTree>
    <p:extLst>
      <p:ext uri="{BB962C8B-B14F-4D97-AF65-F5344CB8AC3E}">
        <p14:creationId xmlns:p14="http://schemas.microsoft.com/office/powerpoint/2010/main" val="50062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30DC252-ED27-81E7-B0B4-B755D1E01FF7}"/>
              </a:ext>
            </a:extLst>
          </p:cNvPr>
          <p:cNvSpPr/>
          <p:nvPr/>
        </p:nvSpPr>
        <p:spPr>
          <a:xfrm>
            <a:off x="1148144" y="1575054"/>
            <a:ext cx="4561713" cy="232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113"/>
              </a:lnSpc>
            </a:pPr>
            <a:r>
              <a:rPr kumimoji="1" lang="ja-JP" altLang="en-US" sz="1300" dirty="0"/>
              <a:t>□　コンセントから電源プラグが外れていないか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異常な音や臭いはしていないか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人工呼吸器回路の接続部にゆるみはないか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人工呼吸器回路は破損していないか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人工呼吸器の設定値は変わっていないか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停電時は、バッテリーに切り替わっているか</a:t>
            </a:r>
            <a:r>
              <a:rPr kumimoji="1" lang="ja-JP" altLang="en-US" sz="1463" dirty="0"/>
              <a:t>　</a:t>
            </a:r>
            <a:endParaRPr kumimoji="1" lang="en-US" altLang="ja-JP" sz="1463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F7CE654-E613-534C-730B-A8C399E4B428}"/>
              </a:ext>
            </a:extLst>
          </p:cNvPr>
          <p:cNvSpPr/>
          <p:nvPr/>
        </p:nvSpPr>
        <p:spPr>
          <a:xfrm>
            <a:off x="1148144" y="5926269"/>
            <a:ext cx="4561713" cy="18561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113"/>
              </a:lnSpc>
            </a:pPr>
            <a:r>
              <a:rPr kumimoji="1" lang="ja-JP" altLang="en-US" sz="1300" dirty="0"/>
              <a:t>□　</a:t>
            </a:r>
            <a:r>
              <a:rPr kumimoji="1" lang="en-US" altLang="ja-JP" sz="1300" dirty="0"/>
              <a:t>Spo2</a:t>
            </a:r>
            <a:r>
              <a:rPr kumimoji="1" lang="ja-JP" altLang="en-US" sz="1300" dirty="0"/>
              <a:t>などのバイタルサインに異常はないか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顔色に変化はないか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人工呼吸器のモニター値などに変化はないか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ケガをしていないか</a:t>
            </a:r>
            <a:endParaRPr kumimoji="1" lang="en-US" altLang="ja-JP" sz="13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E0D4BB-0583-B286-F721-5A05BA9FF9A3}"/>
              </a:ext>
            </a:extLst>
          </p:cNvPr>
          <p:cNvSpPr txBox="1"/>
          <p:nvPr/>
        </p:nvSpPr>
        <p:spPr>
          <a:xfrm>
            <a:off x="1652111" y="888404"/>
            <a:ext cx="3553778" cy="5425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63" b="1" dirty="0"/>
              <a:t>①　人工呼吸器のチェックポイント</a:t>
            </a:r>
            <a:endParaRPr kumimoji="1" lang="en-US" altLang="ja-JP" sz="1463" b="1" dirty="0"/>
          </a:p>
          <a:p>
            <a:r>
              <a:rPr kumimoji="1" lang="ja-JP" altLang="en-US" sz="1463" b="1" dirty="0"/>
              <a:t>　</a:t>
            </a:r>
            <a:r>
              <a:rPr kumimoji="1" lang="en-US" altLang="ja-JP" sz="1463" b="1" dirty="0"/>
              <a:t>※</a:t>
            </a:r>
            <a:r>
              <a:rPr kumimoji="1" lang="ja-JP" altLang="en-US" sz="1463" b="1" dirty="0"/>
              <a:t>アラームが鳴っていなくても確認</a:t>
            </a:r>
            <a:r>
              <a:rPr kumimoji="1" lang="en-US" altLang="ja-JP" sz="1463" b="1" dirty="0"/>
              <a:t>‼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EDAA2B-1A93-EE7F-2257-D378C1063C3B}"/>
              </a:ext>
            </a:extLst>
          </p:cNvPr>
          <p:cNvSpPr txBox="1"/>
          <p:nvPr/>
        </p:nvSpPr>
        <p:spPr>
          <a:xfrm>
            <a:off x="2144316" y="5418830"/>
            <a:ext cx="2668429" cy="3174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63" b="1" dirty="0"/>
              <a:t>②　</a:t>
            </a:r>
            <a:r>
              <a:rPr kumimoji="1" lang="ja-JP" altLang="en-US" sz="1463" b="1" u="sng" dirty="0"/>
              <a:t>　　　　</a:t>
            </a:r>
            <a:r>
              <a:rPr kumimoji="1" lang="ja-JP" altLang="en-US" sz="1463" b="1" dirty="0"/>
              <a:t>さんの体調確認</a:t>
            </a:r>
            <a:endParaRPr kumimoji="1" lang="en-US" altLang="ja-JP" sz="1463" b="1" dirty="0"/>
          </a:p>
        </p:txBody>
      </p:sp>
    </p:spTree>
    <p:extLst>
      <p:ext uri="{BB962C8B-B14F-4D97-AF65-F5344CB8AC3E}">
        <p14:creationId xmlns:p14="http://schemas.microsoft.com/office/powerpoint/2010/main" val="31568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4B6506B-B1AD-17A0-11CB-7B3C928B7B49}"/>
              </a:ext>
            </a:extLst>
          </p:cNvPr>
          <p:cNvSpPr/>
          <p:nvPr/>
        </p:nvSpPr>
        <p:spPr>
          <a:xfrm>
            <a:off x="939766" y="997482"/>
            <a:ext cx="4978473" cy="306122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113"/>
              </a:lnSpc>
            </a:pPr>
            <a:r>
              <a:rPr kumimoji="1" lang="ja-JP" altLang="en-US" sz="1300" dirty="0"/>
              <a:t>□　</a:t>
            </a:r>
            <a:r>
              <a:rPr kumimoji="1" lang="en-US" altLang="ja-JP" sz="1300" dirty="0"/>
              <a:t>『</a:t>
            </a:r>
            <a:r>
              <a:rPr kumimoji="1" lang="ja-JP" altLang="en-US" sz="1300" dirty="0"/>
              <a:t>停電情報お知らせサービス</a:t>
            </a:r>
            <a:r>
              <a:rPr kumimoji="1" lang="en-US" altLang="ja-JP" sz="1300" dirty="0"/>
              <a:t>』</a:t>
            </a:r>
            <a:r>
              <a:rPr kumimoji="1" lang="ja-JP" altLang="en-US" sz="1300" dirty="0"/>
              <a:t>で確認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　　アプリ取得 の有無：</a:t>
            </a:r>
            <a:r>
              <a:rPr kumimoji="1" lang="en-US" altLang="ja-JP" sz="1300" dirty="0"/>
              <a:t>【</a:t>
            </a:r>
            <a:r>
              <a:rPr kumimoji="1" lang="ja-JP" altLang="en-US" sz="1300" dirty="0"/>
              <a:t>　　　　　　</a:t>
            </a:r>
            <a:r>
              <a:rPr kumimoji="1" lang="en-US" altLang="ja-JP" sz="1300" dirty="0"/>
              <a:t>】</a:t>
            </a:r>
          </a:p>
          <a:p>
            <a:pPr>
              <a:lnSpc>
                <a:spcPts val="2113"/>
              </a:lnSpc>
            </a:pPr>
            <a:endParaRPr kumimoji="1" lang="en-US" altLang="ja-JP" sz="1300" dirty="0"/>
          </a:p>
          <a:p>
            <a:pPr>
              <a:lnSpc>
                <a:spcPts val="2113"/>
              </a:lnSpc>
            </a:pPr>
            <a:endParaRPr kumimoji="1" lang="en-US" altLang="ja-JP" sz="1300" dirty="0"/>
          </a:p>
          <a:p>
            <a:pPr>
              <a:lnSpc>
                <a:spcPts val="2113"/>
              </a:lnSpc>
            </a:pPr>
            <a:endParaRPr kumimoji="1" lang="en-US" altLang="ja-JP" sz="1300" dirty="0"/>
          </a:p>
          <a:p>
            <a:pPr>
              <a:lnSpc>
                <a:spcPts val="2113"/>
              </a:lnSpc>
            </a:pPr>
            <a:endParaRPr kumimoji="1" lang="en-US" altLang="ja-JP" sz="1300" dirty="0"/>
          </a:p>
          <a:p>
            <a:pPr>
              <a:lnSpc>
                <a:spcPts val="2113"/>
              </a:lnSpc>
            </a:pP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中部電力株式会社上田営業所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en-US" altLang="ja-JP" sz="1300" dirty="0"/>
              <a:t>        </a:t>
            </a:r>
            <a:r>
              <a:rPr kumimoji="1" lang="ja-JP" altLang="en-US" sz="1300" dirty="0"/>
              <a:t>☎：</a:t>
            </a:r>
            <a:r>
              <a:rPr kumimoji="1" lang="en-US" altLang="ja-JP" sz="1300" dirty="0"/>
              <a:t>0120-984-536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(24</a:t>
            </a:r>
            <a:r>
              <a:rPr kumimoji="1" lang="ja-JP" altLang="en-US" sz="1300" dirty="0"/>
              <a:t>時間対応</a:t>
            </a:r>
            <a:r>
              <a:rPr kumimoji="1" lang="en-US" altLang="ja-JP" sz="1300" dirty="0"/>
              <a:t>)</a:t>
            </a:r>
          </a:p>
          <a:p>
            <a:endParaRPr kumimoji="1" lang="ja-JP" altLang="en-US" sz="1463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1EDB06E4-A14B-E2AA-0CAD-65EC3253F59C}"/>
              </a:ext>
            </a:extLst>
          </p:cNvPr>
          <p:cNvSpPr/>
          <p:nvPr/>
        </p:nvSpPr>
        <p:spPr>
          <a:xfrm>
            <a:off x="1148144" y="4735618"/>
            <a:ext cx="4561713" cy="11796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113"/>
              </a:lnSpc>
            </a:pPr>
            <a:r>
              <a:rPr kumimoji="1" lang="ja-JP" altLang="en-US" sz="1300" dirty="0"/>
              <a:t>□　地震、土砂災害、洪水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　　緊急避難場所</a:t>
            </a:r>
            <a:r>
              <a:rPr kumimoji="1" lang="en-US" altLang="ja-JP" sz="1300" dirty="0"/>
              <a:t>【</a:t>
            </a:r>
            <a:r>
              <a:rPr kumimoji="1" lang="ja-JP" altLang="en-US" sz="1300" dirty="0"/>
              <a:t>　　　　　　　</a:t>
            </a:r>
            <a:r>
              <a:rPr kumimoji="1" lang="ja-JP" altLang="en-US" sz="1463" dirty="0"/>
              <a:t>　</a:t>
            </a:r>
            <a:r>
              <a:rPr kumimoji="1" lang="en-US" altLang="ja-JP" sz="1300" dirty="0"/>
              <a:t>】</a:t>
            </a:r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　　避難手段：</a:t>
            </a:r>
            <a:endParaRPr kumimoji="1" lang="en-US" altLang="ja-JP" sz="1300" dirty="0"/>
          </a:p>
          <a:p>
            <a:endParaRPr kumimoji="1" lang="ja-JP" altLang="en-US" sz="1463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4D6E09-49B5-FE94-6329-DB87D8857AEF}"/>
              </a:ext>
            </a:extLst>
          </p:cNvPr>
          <p:cNvSpPr txBox="1"/>
          <p:nvPr/>
        </p:nvSpPr>
        <p:spPr>
          <a:xfrm>
            <a:off x="1731050" y="573557"/>
            <a:ext cx="3395901" cy="3174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63" b="1" dirty="0"/>
              <a:t>①　長時間電気が止まっている場合</a:t>
            </a:r>
            <a:endParaRPr kumimoji="1" lang="en-US" altLang="ja-JP" sz="1463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3CA3037-5F27-3E2F-7300-F7AED154A449}"/>
              </a:ext>
            </a:extLst>
          </p:cNvPr>
          <p:cNvSpPr txBox="1"/>
          <p:nvPr/>
        </p:nvSpPr>
        <p:spPr>
          <a:xfrm>
            <a:off x="2276658" y="4317264"/>
            <a:ext cx="2304693" cy="3174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63" b="1" dirty="0"/>
              <a:t>②　避難指示が出た場合</a:t>
            </a:r>
            <a:endParaRPr kumimoji="1" lang="en-US" altLang="ja-JP" sz="1463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801DBC-0737-08D2-F0AB-2A76CFC76355}"/>
              </a:ext>
            </a:extLst>
          </p:cNvPr>
          <p:cNvSpPr txBox="1"/>
          <p:nvPr/>
        </p:nvSpPr>
        <p:spPr>
          <a:xfrm>
            <a:off x="2966184" y="6206603"/>
            <a:ext cx="92564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63" b="1" dirty="0"/>
              <a:t>情報等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2A84A82-F21A-62E3-C331-DBF27719CD8D}"/>
              </a:ext>
            </a:extLst>
          </p:cNvPr>
          <p:cNvSpPr/>
          <p:nvPr/>
        </p:nvSpPr>
        <p:spPr>
          <a:xfrm>
            <a:off x="939767" y="6561718"/>
            <a:ext cx="4978473" cy="26610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113"/>
              </a:lnSpc>
            </a:pPr>
            <a:r>
              <a:rPr kumimoji="1" lang="ja-JP" altLang="en-US" sz="1300" dirty="0"/>
              <a:t>□　中部電力パワーグリット株式会社への情報提供</a:t>
            </a:r>
            <a:r>
              <a:rPr kumimoji="1" lang="en-US" altLang="ja-JP" sz="1300" dirty="0"/>
              <a:t>(</a:t>
            </a:r>
            <a:r>
              <a:rPr kumimoji="1" lang="ja-JP" altLang="en-US" sz="1300" dirty="0"/>
              <a:t>登録</a:t>
            </a:r>
            <a:r>
              <a:rPr kumimoji="1" lang="en-US" altLang="ja-JP" sz="1300" dirty="0"/>
              <a:t>)</a:t>
            </a:r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　　登録の有無：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市町村の要支援者名簿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　　登録の有無：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□　上田市公式</a:t>
            </a:r>
            <a:r>
              <a:rPr kumimoji="1" lang="en-US" altLang="ja-JP" sz="1300" dirty="0"/>
              <a:t>LINE</a:t>
            </a:r>
            <a:r>
              <a:rPr kumimoji="1" lang="ja-JP" altLang="en-US" sz="1300" dirty="0"/>
              <a:t>または上田市メール</a:t>
            </a:r>
            <a:endParaRPr kumimoji="1" lang="en-US" altLang="ja-JP" sz="1300" dirty="0"/>
          </a:p>
          <a:p>
            <a:pPr>
              <a:lnSpc>
                <a:spcPts val="2113"/>
              </a:lnSpc>
            </a:pPr>
            <a:r>
              <a:rPr kumimoji="1" lang="ja-JP" altLang="en-US" sz="1300" dirty="0"/>
              <a:t>　　登録の有無：</a:t>
            </a:r>
            <a:endParaRPr kumimoji="1" lang="en-US" altLang="ja-JP" sz="1300" dirty="0"/>
          </a:p>
          <a:p>
            <a:endParaRPr kumimoji="1" lang="ja-JP" altLang="en-US" sz="1463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D06F305-C02C-ACCC-61EF-328C12B28BB4}"/>
              </a:ext>
            </a:extLst>
          </p:cNvPr>
          <p:cNvGrpSpPr/>
          <p:nvPr/>
        </p:nvGrpSpPr>
        <p:grpSpPr>
          <a:xfrm>
            <a:off x="1148146" y="1796526"/>
            <a:ext cx="4502741" cy="900211"/>
            <a:chOff x="705586" y="2346448"/>
            <a:chExt cx="5541835" cy="1107952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F0FF87D0-BF7C-8EA7-BB8D-8809F483E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52165"/>
            <a:stretch/>
          </p:blipFill>
          <p:spPr>
            <a:xfrm>
              <a:off x="705586" y="2356018"/>
              <a:ext cx="2737486" cy="1098382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4D9DFD21-44CB-07CB-20F3-0243D4019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52165" b="-1"/>
            <a:stretch/>
          </p:blipFill>
          <p:spPr>
            <a:xfrm>
              <a:off x="3509935" y="2346448"/>
              <a:ext cx="2737486" cy="10983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3847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B2F1BEE-4DEE-2524-3401-9128A6F7E2B6}"/>
              </a:ext>
            </a:extLst>
          </p:cNvPr>
          <p:cNvSpPr/>
          <p:nvPr/>
        </p:nvSpPr>
        <p:spPr>
          <a:xfrm>
            <a:off x="2484835" y="1032391"/>
            <a:ext cx="1888331" cy="57269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63" b="1" dirty="0"/>
              <a:t>医療機器の作動時間</a:t>
            </a:r>
            <a:endParaRPr kumimoji="1" lang="en-US" altLang="ja-JP" sz="1138" b="1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CE44695-9A62-79F9-B6D0-82100D5AEE4B}"/>
              </a:ext>
            </a:extLst>
          </p:cNvPr>
          <p:cNvGrpSpPr/>
          <p:nvPr/>
        </p:nvGrpSpPr>
        <p:grpSpPr>
          <a:xfrm>
            <a:off x="824808" y="1965722"/>
            <a:ext cx="5208389" cy="2894409"/>
            <a:chOff x="223837" y="1076325"/>
            <a:chExt cx="6410325" cy="3484569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653440CD-43CE-11B9-2990-6ECB6D2BC10C}"/>
                </a:ext>
              </a:extLst>
            </p:cNvPr>
            <p:cNvSpPr/>
            <p:nvPr/>
          </p:nvSpPr>
          <p:spPr>
            <a:xfrm>
              <a:off x="223837" y="1076325"/>
              <a:ext cx="6410325" cy="3484569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138" dirty="0"/>
                <a:t>□　人工呼吸器の内部バッテリー持続時間は</a:t>
              </a:r>
              <a:endParaRPr kumimoji="1" lang="en-US" altLang="ja-JP" sz="1138" dirty="0"/>
            </a:p>
            <a:p>
              <a:endParaRPr kumimoji="1" lang="en-US" altLang="ja-JP" sz="1138" dirty="0"/>
            </a:p>
            <a:p>
              <a:endParaRPr kumimoji="1" lang="en-US" altLang="ja-JP" sz="1138" dirty="0"/>
            </a:p>
            <a:p>
              <a:r>
                <a:rPr kumimoji="1" lang="ja-JP" altLang="en-US" sz="1138" dirty="0"/>
                <a:t>□　人工呼吸器の着脱式バッテリー持続時間は</a:t>
              </a:r>
              <a:endParaRPr kumimoji="1" lang="en-US" altLang="ja-JP" sz="1138" dirty="0"/>
            </a:p>
            <a:p>
              <a:endParaRPr kumimoji="1" lang="en-US" altLang="ja-JP" sz="1138" dirty="0"/>
            </a:p>
            <a:p>
              <a:endParaRPr kumimoji="1" lang="en-US" altLang="ja-JP" sz="1138" dirty="0"/>
            </a:p>
            <a:p>
              <a:r>
                <a:rPr kumimoji="1" lang="ja-JP" altLang="en-US" sz="1138" dirty="0"/>
                <a:t>□　酸素濃縮装置の内部バッテリー持続時間は</a:t>
              </a:r>
              <a:endParaRPr kumimoji="1" lang="en-US" altLang="ja-JP" sz="1138" dirty="0"/>
            </a:p>
            <a:p>
              <a:endParaRPr kumimoji="1" lang="en-US" altLang="ja-JP" sz="1138" dirty="0"/>
            </a:p>
            <a:p>
              <a:endParaRPr kumimoji="1" lang="en-US" altLang="ja-JP" sz="1138" dirty="0"/>
            </a:p>
            <a:p>
              <a:r>
                <a:rPr kumimoji="1" lang="ja-JP" altLang="en-US" sz="1138" dirty="0"/>
                <a:t>□　酸素ボンベ使用可能時間は</a:t>
              </a:r>
              <a:endParaRPr kumimoji="1" lang="en-US" altLang="ja-JP" sz="1138" dirty="0"/>
            </a:p>
            <a:p>
              <a:endParaRPr kumimoji="1" lang="en-US" altLang="ja-JP" sz="1138" dirty="0"/>
            </a:p>
            <a:p>
              <a:endParaRPr kumimoji="1" lang="en-US" altLang="ja-JP" sz="1138" dirty="0"/>
            </a:p>
            <a:p>
              <a:r>
                <a:rPr kumimoji="1" lang="ja-JP" altLang="en-US" sz="1138" dirty="0"/>
                <a:t>□　吸引器のバッテリー持続時間は</a:t>
              </a:r>
              <a:endParaRPr kumimoji="1" lang="en-US" altLang="ja-JP" sz="1138" dirty="0"/>
            </a:p>
            <a:p>
              <a:r>
                <a:rPr kumimoji="1" lang="ja-JP" altLang="en-US" sz="1138" dirty="0"/>
                <a:t>　　</a:t>
              </a:r>
              <a:r>
                <a:rPr kumimoji="1" lang="en-US" altLang="ja-JP" sz="1138" dirty="0"/>
                <a:t>(</a:t>
              </a:r>
              <a:r>
                <a:rPr kumimoji="1" lang="ja-JP" altLang="en-US" sz="1138" dirty="0"/>
                <a:t>連続使用の場合</a:t>
              </a:r>
              <a:r>
                <a:rPr kumimoji="1" lang="en-US" altLang="ja-JP" sz="1138" dirty="0"/>
                <a:t>)</a:t>
              </a:r>
              <a:endParaRPr kumimoji="1" lang="ja-JP" altLang="en-US" sz="1138" dirty="0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A9C63E9B-6CD9-3BF7-34F0-3A47F4AF5F84}"/>
                </a:ext>
              </a:extLst>
            </p:cNvPr>
            <p:cNvSpPr/>
            <p:nvPr/>
          </p:nvSpPr>
          <p:spPr>
            <a:xfrm>
              <a:off x="4591050" y="1190625"/>
              <a:ext cx="1647826" cy="4476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1463" dirty="0">
                  <a:solidFill>
                    <a:schemeClr val="tx1"/>
                  </a:solidFill>
                </a:rPr>
                <a:t>　　　時間</a:t>
              </a:r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B7D0994D-A5DC-7107-0A05-7CEBF1075180}"/>
                </a:ext>
              </a:extLst>
            </p:cNvPr>
            <p:cNvSpPr/>
            <p:nvPr/>
          </p:nvSpPr>
          <p:spPr>
            <a:xfrm>
              <a:off x="4591050" y="1847850"/>
              <a:ext cx="1647826" cy="4476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1463" dirty="0">
                  <a:solidFill>
                    <a:schemeClr val="tx1"/>
                  </a:solidFill>
                </a:rPr>
                <a:t>　　　時間</a:t>
              </a: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0CDF13CC-37DA-FA3C-9766-C84C422F8254}"/>
                </a:ext>
              </a:extLst>
            </p:cNvPr>
            <p:cNvSpPr/>
            <p:nvPr/>
          </p:nvSpPr>
          <p:spPr>
            <a:xfrm>
              <a:off x="4591050" y="2505075"/>
              <a:ext cx="1647826" cy="4476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1463" dirty="0">
                  <a:solidFill>
                    <a:schemeClr val="tx1"/>
                  </a:solidFill>
                </a:rPr>
                <a:t>　　　時間</a:t>
              </a:r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B05A9E47-0732-AFBE-6F36-1B06ABC8E0AC}"/>
                </a:ext>
              </a:extLst>
            </p:cNvPr>
            <p:cNvSpPr/>
            <p:nvPr/>
          </p:nvSpPr>
          <p:spPr>
            <a:xfrm>
              <a:off x="4591050" y="3162300"/>
              <a:ext cx="1647826" cy="4476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1463" dirty="0">
                  <a:solidFill>
                    <a:schemeClr val="tx1"/>
                  </a:solidFill>
                </a:rPr>
                <a:t>時間</a:t>
              </a: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16D984E2-3E99-E76E-6F8D-974D5F1AA98C}"/>
                </a:ext>
              </a:extLst>
            </p:cNvPr>
            <p:cNvSpPr/>
            <p:nvPr/>
          </p:nvSpPr>
          <p:spPr>
            <a:xfrm>
              <a:off x="4591050" y="3819525"/>
              <a:ext cx="1647826" cy="4476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1463" dirty="0">
                  <a:solidFill>
                    <a:schemeClr val="tx1"/>
                  </a:solidFill>
                </a:rPr>
                <a:t>時間</a:t>
              </a:r>
            </a:p>
          </p:txBody>
        </p:sp>
      </p:grp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931A2F6-0B77-1636-4C66-271712046805}"/>
              </a:ext>
            </a:extLst>
          </p:cNvPr>
          <p:cNvSpPr/>
          <p:nvPr/>
        </p:nvSpPr>
        <p:spPr>
          <a:xfrm>
            <a:off x="975720" y="1450300"/>
            <a:ext cx="5057477" cy="32504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94" dirty="0"/>
              <a:t>※</a:t>
            </a:r>
            <a:r>
              <a:rPr kumimoji="1" lang="ja-JP" altLang="en-US" sz="894" dirty="0"/>
              <a:t>　バッテリーには耐用年数があります。作動時間は定期的に確認しましょう</a:t>
            </a:r>
            <a:endParaRPr kumimoji="1" lang="en-US" altLang="ja-JP" sz="894" dirty="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9A528822-D8C2-CCF2-B477-82C3E75D1469}"/>
              </a:ext>
            </a:extLst>
          </p:cNvPr>
          <p:cNvSpPr/>
          <p:nvPr/>
        </p:nvSpPr>
        <p:spPr>
          <a:xfrm>
            <a:off x="2484836" y="5638682"/>
            <a:ext cx="1888332" cy="57269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63" b="1" dirty="0"/>
              <a:t>非常用電源</a:t>
            </a:r>
            <a:endParaRPr kumimoji="1" lang="en-US" altLang="ja-JP" sz="1138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26C8414-2B89-0288-0D26-170058A0E317}"/>
              </a:ext>
            </a:extLst>
          </p:cNvPr>
          <p:cNvGrpSpPr/>
          <p:nvPr/>
        </p:nvGrpSpPr>
        <p:grpSpPr>
          <a:xfrm>
            <a:off x="762893" y="6285667"/>
            <a:ext cx="5359303" cy="2306241"/>
            <a:chOff x="147634" y="5838826"/>
            <a:chExt cx="6596065" cy="2838450"/>
          </a:xfrm>
        </p:grpSpPr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59F569E2-24DA-E468-C92B-3F0A96E43288}"/>
                </a:ext>
              </a:extLst>
            </p:cNvPr>
            <p:cNvGrpSpPr/>
            <p:nvPr/>
          </p:nvGrpSpPr>
          <p:grpSpPr>
            <a:xfrm>
              <a:off x="147634" y="5838826"/>
              <a:ext cx="6596065" cy="2838450"/>
              <a:chOff x="147634" y="5838826"/>
              <a:chExt cx="6596065" cy="2869671"/>
            </a:xfrm>
          </p:grpSpPr>
          <p:sp>
            <p:nvSpPr>
              <p:cNvPr id="15" name="四角形: 角を丸くする 14">
                <a:extLst>
                  <a:ext uri="{FF2B5EF4-FFF2-40B4-BE49-F238E27FC236}">
                    <a16:creationId xmlns:a16="http://schemas.microsoft.com/office/drawing/2014/main" id="{B517C2DB-81D3-6916-FD65-43CFC812A1C6}"/>
                  </a:ext>
                </a:extLst>
              </p:cNvPr>
              <p:cNvSpPr/>
              <p:nvPr/>
            </p:nvSpPr>
            <p:spPr>
              <a:xfrm>
                <a:off x="147634" y="5838826"/>
                <a:ext cx="6596065" cy="2869671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>
                  <a:lnSpc>
                    <a:spcPts val="2113"/>
                  </a:lnSpc>
                </a:pPr>
                <a:r>
                  <a:rPr kumimoji="1" lang="ja-JP" altLang="en-US" sz="1300" dirty="0"/>
                  <a:t>□　発電機の有無：</a:t>
                </a:r>
                <a:endParaRPr kumimoji="1" lang="en-US" altLang="ja-JP" sz="1300" dirty="0"/>
              </a:p>
              <a:p>
                <a:pPr>
                  <a:lnSpc>
                    <a:spcPts val="2113"/>
                  </a:lnSpc>
                </a:pPr>
                <a:endParaRPr kumimoji="1" lang="en-US" altLang="ja-JP" sz="1300" dirty="0"/>
              </a:p>
              <a:p>
                <a:pPr>
                  <a:lnSpc>
                    <a:spcPts val="2113"/>
                  </a:lnSpc>
                </a:pPr>
                <a:r>
                  <a:rPr kumimoji="1" lang="ja-JP" altLang="en-US" sz="1300" dirty="0"/>
                  <a:t>□　太陽光発電の有無：　　　　　　　　　</a:t>
                </a:r>
                <a:endParaRPr kumimoji="1" lang="en-US" altLang="ja-JP" sz="1300" dirty="0"/>
              </a:p>
              <a:p>
                <a:pPr>
                  <a:lnSpc>
                    <a:spcPts val="2113"/>
                  </a:lnSpc>
                </a:pPr>
                <a:endParaRPr kumimoji="1" lang="en-US" altLang="ja-JP" sz="1300" dirty="0"/>
              </a:p>
              <a:p>
                <a:pPr>
                  <a:lnSpc>
                    <a:spcPts val="2113"/>
                  </a:lnSpc>
                </a:pPr>
                <a:r>
                  <a:rPr kumimoji="1" lang="ja-JP" altLang="en-US" sz="1300" dirty="0"/>
                  <a:t>□　車のシガーソケットの有無：</a:t>
                </a:r>
                <a:endParaRPr kumimoji="1" lang="en-US" altLang="ja-JP" sz="1300" dirty="0"/>
              </a:p>
              <a:p>
                <a:pPr>
                  <a:lnSpc>
                    <a:spcPts val="2113"/>
                  </a:lnSpc>
                </a:pPr>
                <a:endParaRPr kumimoji="1" lang="en-US" altLang="ja-JP" sz="1300" dirty="0"/>
              </a:p>
              <a:p>
                <a:pPr>
                  <a:lnSpc>
                    <a:spcPts val="2113"/>
                  </a:lnSpc>
                </a:pPr>
                <a:r>
                  <a:rPr kumimoji="1" lang="ja-JP" altLang="en-US" sz="1300" dirty="0"/>
                  <a:t>□　蓄電池などの有無：</a:t>
                </a:r>
                <a:endParaRPr kumimoji="1" lang="en-US" altLang="ja-JP" sz="1300" dirty="0"/>
              </a:p>
              <a:p>
                <a:endParaRPr kumimoji="1" lang="ja-JP" altLang="en-US" sz="1463" dirty="0"/>
              </a:p>
            </p:txBody>
          </p:sp>
          <p:sp>
            <p:nvSpPr>
              <p:cNvPr id="16" name="四角形: 角を丸くする 15">
                <a:extLst>
                  <a:ext uri="{FF2B5EF4-FFF2-40B4-BE49-F238E27FC236}">
                    <a16:creationId xmlns:a16="http://schemas.microsoft.com/office/drawing/2014/main" id="{C8707C5C-FE49-015D-31A0-527D10DAEF37}"/>
                  </a:ext>
                </a:extLst>
              </p:cNvPr>
              <p:cNvSpPr/>
              <p:nvPr/>
            </p:nvSpPr>
            <p:spPr>
              <a:xfrm>
                <a:off x="2438400" y="5981700"/>
                <a:ext cx="895350" cy="4476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3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四角形: 角を丸くする 17">
                <a:extLst>
                  <a:ext uri="{FF2B5EF4-FFF2-40B4-BE49-F238E27FC236}">
                    <a16:creationId xmlns:a16="http://schemas.microsoft.com/office/drawing/2014/main" id="{C2C7BA37-4DFF-B4C4-6871-F6079A2347DA}"/>
                  </a:ext>
                </a:extLst>
              </p:cNvPr>
              <p:cNvSpPr/>
              <p:nvPr/>
            </p:nvSpPr>
            <p:spPr>
              <a:xfrm>
                <a:off x="3471863" y="5994328"/>
                <a:ext cx="1562100" cy="4476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63" dirty="0">
                    <a:solidFill>
                      <a:schemeClr val="tx1"/>
                    </a:solidFill>
                  </a:rPr>
                  <a:t>　　　　</a:t>
                </a:r>
                <a:r>
                  <a:rPr kumimoji="1" lang="en-US" altLang="ja-JP" sz="1463" dirty="0">
                    <a:solidFill>
                      <a:schemeClr val="tx1"/>
                    </a:solidFill>
                  </a:rPr>
                  <a:t>A</a:t>
                </a:r>
                <a:endParaRPr kumimoji="1" lang="ja-JP" altLang="en-US" sz="1463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四角形: 角を丸くする 21">
                <a:extLst>
                  <a:ext uri="{FF2B5EF4-FFF2-40B4-BE49-F238E27FC236}">
                    <a16:creationId xmlns:a16="http://schemas.microsoft.com/office/drawing/2014/main" id="{871C3503-34CF-DC37-B440-E0A5D62DA064}"/>
                  </a:ext>
                </a:extLst>
              </p:cNvPr>
              <p:cNvSpPr/>
              <p:nvPr/>
            </p:nvSpPr>
            <p:spPr>
              <a:xfrm>
                <a:off x="2576513" y="6670602"/>
                <a:ext cx="895350" cy="4476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3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四角形: 角を丸くする 23">
                <a:extLst>
                  <a:ext uri="{FF2B5EF4-FFF2-40B4-BE49-F238E27FC236}">
                    <a16:creationId xmlns:a16="http://schemas.microsoft.com/office/drawing/2014/main" id="{DE62E070-76C7-DB88-F82C-0A2E75206D82}"/>
                  </a:ext>
                </a:extLst>
              </p:cNvPr>
              <p:cNvSpPr/>
              <p:nvPr/>
            </p:nvSpPr>
            <p:spPr>
              <a:xfrm>
                <a:off x="3533775" y="7304124"/>
                <a:ext cx="895350" cy="4476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3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四角形: 角を丸くする 25">
                <a:extLst>
                  <a:ext uri="{FF2B5EF4-FFF2-40B4-BE49-F238E27FC236}">
                    <a16:creationId xmlns:a16="http://schemas.microsoft.com/office/drawing/2014/main" id="{D75AF89E-72E8-4E05-3D00-F8BDB4FC32EE}"/>
                  </a:ext>
                </a:extLst>
              </p:cNvPr>
              <p:cNvSpPr/>
              <p:nvPr/>
            </p:nvSpPr>
            <p:spPr>
              <a:xfrm>
                <a:off x="2638425" y="7980399"/>
                <a:ext cx="895350" cy="4476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3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0B73E093-9D9A-F797-4E92-DBA0442A49CD}"/>
                </a:ext>
              </a:extLst>
            </p:cNvPr>
            <p:cNvSpPr/>
            <p:nvPr/>
          </p:nvSpPr>
          <p:spPr>
            <a:xfrm>
              <a:off x="3533775" y="6684615"/>
              <a:ext cx="761998" cy="39667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1138" dirty="0">
                  <a:solidFill>
                    <a:schemeClr val="tx1"/>
                  </a:solidFill>
                </a:rPr>
                <a:t>Kw</a:t>
              </a:r>
              <a:r>
                <a:rPr kumimoji="1" lang="ja-JP" altLang="en-US" sz="1138" dirty="0">
                  <a:solidFill>
                    <a:schemeClr val="tx1"/>
                  </a:solidFill>
                </a:rPr>
                <a:t>　　　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573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FB4617-3192-0901-5310-002B3FCD7015}"/>
              </a:ext>
            </a:extLst>
          </p:cNvPr>
          <p:cNvSpPr txBox="1"/>
          <p:nvPr/>
        </p:nvSpPr>
        <p:spPr>
          <a:xfrm>
            <a:off x="2739120" y="291874"/>
            <a:ext cx="137976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63" b="1" dirty="0"/>
              <a:t>事前の準備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3D92CA-B4A0-F43F-2A8F-93C8BA8A644B}"/>
              </a:ext>
            </a:extLst>
          </p:cNvPr>
          <p:cNvSpPr txBox="1"/>
          <p:nvPr/>
        </p:nvSpPr>
        <p:spPr>
          <a:xfrm>
            <a:off x="1088810" y="601438"/>
            <a:ext cx="4460246" cy="392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38" dirty="0"/>
              <a:t>　　災害時備蓄・持ち出しリスト　　　　　　　　　</a:t>
            </a:r>
            <a:r>
              <a:rPr kumimoji="1" lang="ja-JP" altLang="en-US" sz="813" dirty="0">
                <a:highlight>
                  <a:srgbClr val="FFFF00"/>
                </a:highlight>
              </a:rPr>
              <a:t>誰もが必要な物品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1E5AF89-EA87-2AD1-8DEF-9A4169E62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046404"/>
              </p:ext>
            </p:extLst>
          </p:nvPr>
        </p:nvGraphicFramePr>
        <p:xfrm>
          <a:off x="185738" y="917878"/>
          <a:ext cx="6515098" cy="886275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04744">
                  <a:extLst>
                    <a:ext uri="{9D8B030D-6E8A-4147-A177-3AD203B41FA5}">
                      <a16:colId xmlns:a16="http://schemas.microsoft.com/office/drawing/2014/main" val="538268281"/>
                    </a:ext>
                  </a:extLst>
                </a:gridCol>
                <a:gridCol w="2995919">
                  <a:extLst>
                    <a:ext uri="{9D8B030D-6E8A-4147-A177-3AD203B41FA5}">
                      <a16:colId xmlns:a16="http://schemas.microsoft.com/office/drawing/2014/main" val="881287389"/>
                    </a:ext>
                  </a:extLst>
                </a:gridCol>
                <a:gridCol w="1037789">
                  <a:extLst>
                    <a:ext uri="{9D8B030D-6E8A-4147-A177-3AD203B41FA5}">
                      <a16:colId xmlns:a16="http://schemas.microsoft.com/office/drawing/2014/main" val="3342378225"/>
                    </a:ext>
                  </a:extLst>
                </a:gridCol>
                <a:gridCol w="1038323">
                  <a:extLst>
                    <a:ext uri="{9D8B030D-6E8A-4147-A177-3AD203B41FA5}">
                      <a16:colId xmlns:a16="http://schemas.microsoft.com/office/drawing/2014/main" val="3361505593"/>
                    </a:ext>
                  </a:extLst>
                </a:gridCol>
                <a:gridCol w="1038323">
                  <a:extLst>
                    <a:ext uri="{9D8B030D-6E8A-4147-A177-3AD203B41FA5}">
                      <a16:colId xmlns:a16="http://schemas.microsoft.com/office/drawing/2014/main" val="973134060"/>
                    </a:ext>
                  </a:extLst>
                </a:gridCol>
              </a:tblGrid>
              <a:tr h="276961">
                <a:tc>
                  <a:txBody>
                    <a:bodyPr/>
                    <a:lstStyle/>
                    <a:p>
                      <a:pPr algn="ctr"/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品目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900" kern="100">
                          <a:effectLst/>
                        </a:rPr>
                        <a:t>備蓄数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800" kern="100" dirty="0">
                          <a:effectLst/>
                        </a:rPr>
                        <a:t>保管場所など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900" kern="100" dirty="0">
                          <a:effectLst/>
                        </a:rPr>
                        <a:t>避難時持参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82666"/>
                  </a:ext>
                </a:extLst>
              </a:tr>
              <a:tr h="276961">
                <a:tc rowSpan="9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人工呼吸器関連</a:t>
                      </a:r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altLang="en-US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人工呼吸器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5357335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アンビューバック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5728669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外部バッテリー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8734822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予備呼吸器回路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4177900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予備気管カニューレ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318653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加温加湿器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2923826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パルスオキシメーター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6700828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酸素ボンベ　酸素濃縮器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1937780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4745" marR="4474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カフアシスト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4491059"/>
                  </a:ext>
                </a:extLst>
              </a:tr>
              <a:tr h="276961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吸引器関連</a:t>
                      </a:r>
                      <a:endParaRPr lang="ja-JP" sz="1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吸引器バッテリーあり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552730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吸引器バッテリーなし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0956047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吸引器非電源式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4039295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吸引チューブ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769923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低圧持続吸引ポンプ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6187164"/>
                  </a:ext>
                </a:extLst>
              </a:tr>
              <a:tr h="276961">
                <a:tc rowSpan="11">
                  <a:txBody>
                    <a:bodyPr/>
                    <a:lstStyle/>
                    <a:p>
                      <a:pPr algn="ctr"/>
                      <a:r>
                        <a:rPr lang="en-US" sz="1000" kern="100" dirty="0">
                          <a:effectLst/>
                        </a:rPr>
                        <a:t> 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r>
                        <a:rPr lang="en-US" altLang="ja-JP" sz="1000" kern="100" dirty="0">
                          <a:effectLst/>
                        </a:rPr>
                        <a:t> </a:t>
                      </a:r>
                      <a:r>
                        <a:rPr lang="ja-JP" altLang="ja-JP" sz="1000" kern="100" dirty="0">
                          <a:effectLst/>
                        </a:rPr>
                        <a:t>衛生材料</a:t>
                      </a:r>
                      <a:endParaRPr lang="ja-JP" altLang="en-US" sz="1000" kern="100" dirty="0">
                        <a:effectLst/>
                      </a:endParaRPr>
                    </a:p>
                    <a:p>
                      <a:pPr algn="ctr"/>
                      <a:r>
                        <a:rPr lang="en-US" altLang="ja-JP" sz="1000" kern="100" dirty="0">
                          <a:effectLst/>
                        </a:rPr>
                        <a:t> </a:t>
                      </a:r>
                      <a:endParaRPr lang="ja-JP" altLang="en-US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グローブ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333883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アルコール綿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8079500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蒸留水</a:t>
                      </a:r>
                      <a:r>
                        <a:rPr lang="en-US" sz="900" kern="100">
                          <a:effectLst/>
                        </a:rPr>
                        <a:t>/</a:t>
                      </a:r>
                      <a:r>
                        <a:rPr lang="ja-JP" sz="900" kern="100">
                          <a:effectLst/>
                        </a:rPr>
                        <a:t>精製水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699697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注射器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756118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マスク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15823082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4745" marR="4474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Y</a:t>
                      </a:r>
                      <a:r>
                        <a:rPr lang="ja-JP" sz="900" kern="100" dirty="0">
                          <a:effectLst/>
                        </a:rPr>
                        <a:t>字ガーゼ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4660318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4745" marR="4474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人口鼻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5255212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4745" marR="4474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首ひも・予備カニューレ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6851500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4745" marR="4474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8364219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4745" marR="4474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2277203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4745" marR="4474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0154029"/>
                  </a:ext>
                </a:extLst>
              </a:tr>
              <a:tr h="276961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栄養</a:t>
                      </a:r>
                    </a:p>
                  </a:txBody>
                  <a:tcPr marL="36355" marR="36355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栄養剤</a:t>
                      </a:r>
                      <a:r>
                        <a:rPr lang="en-US" sz="900" kern="100">
                          <a:effectLst/>
                        </a:rPr>
                        <a:t>(</a:t>
                      </a:r>
                      <a:r>
                        <a:rPr lang="ja-JP" sz="900" kern="100">
                          <a:effectLst/>
                        </a:rPr>
                        <a:t>　　　　</a:t>
                      </a:r>
                      <a:r>
                        <a:rPr lang="en-US" sz="900" kern="100">
                          <a:effectLst/>
                        </a:rPr>
                        <a:t>)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12626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イルリガートル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0374856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持続チューブ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7629236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経鼻経管栄養チューブ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3249726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注射器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8110356"/>
                  </a:ext>
                </a:extLst>
              </a:tr>
              <a:tr h="276961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4745" marR="4474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とろみ剤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5266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827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8666BB5A-BA31-3C53-63C6-FE4857215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557111"/>
              </p:ext>
            </p:extLst>
          </p:nvPr>
        </p:nvGraphicFramePr>
        <p:xfrm>
          <a:off x="200025" y="411163"/>
          <a:ext cx="6400799" cy="908367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97644">
                  <a:extLst>
                    <a:ext uri="{9D8B030D-6E8A-4147-A177-3AD203B41FA5}">
                      <a16:colId xmlns:a16="http://schemas.microsoft.com/office/drawing/2014/main" val="1694846878"/>
                    </a:ext>
                  </a:extLst>
                </a:gridCol>
                <a:gridCol w="2943359">
                  <a:extLst>
                    <a:ext uri="{9D8B030D-6E8A-4147-A177-3AD203B41FA5}">
                      <a16:colId xmlns:a16="http://schemas.microsoft.com/office/drawing/2014/main" val="209929652"/>
                    </a:ext>
                  </a:extLst>
                </a:gridCol>
                <a:gridCol w="1019582">
                  <a:extLst>
                    <a:ext uri="{9D8B030D-6E8A-4147-A177-3AD203B41FA5}">
                      <a16:colId xmlns:a16="http://schemas.microsoft.com/office/drawing/2014/main" val="3215549041"/>
                    </a:ext>
                  </a:extLst>
                </a:gridCol>
                <a:gridCol w="1020107">
                  <a:extLst>
                    <a:ext uri="{9D8B030D-6E8A-4147-A177-3AD203B41FA5}">
                      <a16:colId xmlns:a16="http://schemas.microsoft.com/office/drawing/2014/main" val="4159892104"/>
                    </a:ext>
                  </a:extLst>
                </a:gridCol>
                <a:gridCol w="1020107">
                  <a:extLst>
                    <a:ext uri="{9D8B030D-6E8A-4147-A177-3AD203B41FA5}">
                      <a16:colId xmlns:a16="http://schemas.microsoft.com/office/drawing/2014/main" val="802989761"/>
                    </a:ext>
                  </a:extLst>
                </a:gridCol>
              </a:tblGrid>
              <a:tr h="246834"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品目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900" kern="100">
                          <a:effectLst/>
                        </a:rPr>
                        <a:t>備蓄数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800" kern="100" dirty="0">
                          <a:effectLst/>
                        </a:rPr>
                        <a:t>保管場所など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900" kern="100" dirty="0">
                          <a:effectLst/>
                        </a:rPr>
                        <a:t>避難時持参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940959"/>
                  </a:ext>
                </a:extLst>
              </a:tr>
              <a:tr h="22092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薬</a:t>
                      </a:r>
                      <a:endParaRPr kumimoji="1" lang="en-US" altLang="ja-JP" sz="1000" dirty="0"/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1805348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681020"/>
                  </a:ext>
                </a:extLst>
              </a:tr>
              <a:tr h="220921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排泄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オムツ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6872212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膀胱留置カテーテル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0755565"/>
                  </a:ext>
                </a:extLst>
              </a:tr>
              <a:tr h="220921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意思伝達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58934325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6289933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2803293"/>
                  </a:ext>
                </a:extLst>
              </a:tr>
              <a:tr h="220921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非常用電源等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発電機　</a:t>
                      </a:r>
                      <a:r>
                        <a:rPr lang="en-US" sz="900" kern="100" dirty="0">
                          <a:effectLst/>
                        </a:rPr>
                        <a:t>(</a:t>
                      </a:r>
                      <a:r>
                        <a:rPr lang="ja-JP" sz="900" kern="100" dirty="0">
                          <a:effectLst/>
                        </a:rPr>
                        <a:t>使用燃料：　　　　</a:t>
                      </a:r>
                      <a:r>
                        <a:rPr lang="en-US" sz="900" kern="100" dirty="0">
                          <a:effectLst/>
                        </a:rPr>
                        <a:t>)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9209233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蓄電池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2852703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乾電池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0902321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延長コード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8969172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>
                          <a:effectLst/>
                        </a:rPr>
                        <a:t>シガーソケット・ケーブル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5755542"/>
                  </a:ext>
                </a:extLst>
              </a:tr>
              <a:tr h="220921">
                <a:tc rowSpan="2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その他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懐中電灯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2570058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ラジオ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62802820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ビニール袋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3217527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ティッシュペーパー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698081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水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2950735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マスク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4810917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タオル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3418762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パッド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0133684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</a:rPr>
                        <a:t>パッド充電器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073376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現金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80214921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軍手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9570839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ナイフ・ハサミ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274593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洗面用具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2646944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備蓄食料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5500303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新聞紙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9167048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衣類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3484258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雨具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690327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スリッパ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6771891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ヘルメット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48483707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カイロ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3161978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携帯充電器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2912479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4924536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567244"/>
                  </a:ext>
                </a:extLst>
              </a:tr>
              <a:tr h="220921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書類関係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保険証・福祉医療受給者証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7682237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診察券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506594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お薬手帳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3923679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障がい者手帳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7356629"/>
                  </a:ext>
                </a:extLst>
              </a:tr>
              <a:tr h="220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highlight>
                            <a:srgbClr val="FFFF00"/>
                          </a:highlight>
                        </a:rPr>
                        <a:t>災害時対応マニュアル</a:t>
                      </a:r>
                      <a:endParaRPr lang="ja-JP" sz="900" kern="100" dirty="0">
                        <a:effectLst/>
                        <a:highlight>
                          <a:srgbClr val="FFFF00"/>
                        </a:highlight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355" marR="3635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3687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99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A1256B-9C16-4715-6DBD-ECFB0F9DA9BE}"/>
              </a:ext>
            </a:extLst>
          </p:cNvPr>
          <p:cNvSpPr txBox="1"/>
          <p:nvPr/>
        </p:nvSpPr>
        <p:spPr>
          <a:xfrm>
            <a:off x="1514135" y="182836"/>
            <a:ext cx="382973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63" dirty="0"/>
              <a:t>医療機器業者リスト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B458A78-7E1E-9F2F-0D7E-8011D40C1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913345"/>
              </p:ext>
            </p:extLst>
          </p:nvPr>
        </p:nvGraphicFramePr>
        <p:xfrm>
          <a:off x="945621" y="580630"/>
          <a:ext cx="4972617" cy="20600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21303">
                  <a:extLst>
                    <a:ext uri="{9D8B030D-6E8A-4147-A177-3AD203B41FA5}">
                      <a16:colId xmlns:a16="http://schemas.microsoft.com/office/drawing/2014/main" val="2963873043"/>
                    </a:ext>
                  </a:extLst>
                </a:gridCol>
                <a:gridCol w="1250438">
                  <a:extLst>
                    <a:ext uri="{9D8B030D-6E8A-4147-A177-3AD203B41FA5}">
                      <a16:colId xmlns:a16="http://schemas.microsoft.com/office/drawing/2014/main" val="3040122810"/>
                    </a:ext>
                  </a:extLst>
                </a:gridCol>
                <a:gridCol w="1250438">
                  <a:extLst>
                    <a:ext uri="{9D8B030D-6E8A-4147-A177-3AD203B41FA5}">
                      <a16:colId xmlns:a16="http://schemas.microsoft.com/office/drawing/2014/main" val="2140374705"/>
                    </a:ext>
                  </a:extLst>
                </a:gridCol>
                <a:gridCol w="1250438">
                  <a:extLst>
                    <a:ext uri="{9D8B030D-6E8A-4147-A177-3AD203B41FA5}">
                      <a16:colId xmlns:a16="http://schemas.microsoft.com/office/drawing/2014/main" val="1777528899"/>
                    </a:ext>
                  </a:extLst>
                </a:gridCol>
              </a:tblGrid>
              <a:tr h="279953">
                <a:tc>
                  <a:txBody>
                    <a:bodyPr/>
                    <a:lstStyle/>
                    <a:p>
                      <a:pPr algn="ctr"/>
                      <a:r>
                        <a:rPr lang="ja-JP" sz="1000" b="1" kern="100" dirty="0">
                          <a:effectLst/>
                        </a:rPr>
                        <a:t>機器名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b="1" kern="100" dirty="0">
                          <a:effectLst/>
                        </a:rPr>
                        <a:t>会社名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b="1" kern="100" dirty="0">
                          <a:effectLst/>
                        </a:rPr>
                        <a:t>担当者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b="1" kern="100" dirty="0">
                          <a:effectLst/>
                        </a:rPr>
                        <a:t>電話番号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899451"/>
                  </a:ext>
                </a:extLst>
              </a:tr>
              <a:tr h="593356">
                <a:tc>
                  <a:txBody>
                    <a:bodyPr/>
                    <a:lstStyle/>
                    <a:p>
                      <a:pPr algn="just"/>
                      <a:r>
                        <a:rPr lang="ja-JP" sz="1000" b="1" kern="100" dirty="0">
                          <a:effectLst/>
                        </a:rPr>
                        <a:t>人工呼吸器</a:t>
                      </a:r>
                    </a:p>
                    <a:p>
                      <a:pPr algn="just"/>
                      <a:r>
                        <a:rPr lang="ja-JP" sz="1000" b="1" kern="100" dirty="0">
                          <a:effectLst/>
                        </a:rPr>
                        <a:t>機種：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414809"/>
                  </a:ext>
                </a:extLst>
              </a:tr>
              <a:tr h="593356">
                <a:tc>
                  <a:txBody>
                    <a:bodyPr/>
                    <a:lstStyle/>
                    <a:p>
                      <a:pPr algn="just"/>
                      <a:r>
                        <a:rPr lang="ja-JP" sz="1000" b="1" kern="100" dirty="0">
                          <a:effectLst/>
                        </a:rPr>
                        <a:t>吸引器</a:t>
                      </a:r>
                    </a:p>
                    <a:p>
                      <a:pPr algn="just"/>
                      <a:r>
                        <a:rPr lang="ja-JP" sz="1000" b="1" kern="100" dirty="0">
                          <a:effectLst/>
                        </a:rPr>
                        <a:t>機種：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792234"/>
                  </a:ext>
                </a:extLst>
              </a:tr>
              <a:tr h="593356">
                <a:tc>
                  <a:txBody>
                    <a:bodyPr/>
                    <a:lstStyle/>
                    <a:p>
                      <a:pPr algn="just"/>
                      <a:r>
                        <a:rPr lang="ja-JP" sz="1000" b="1" kern="100" dirty="0">
                          <a:effectLst/>
                        </a:rPr>
                        <a:t>酸素濃縮器</a:t>
                      </a:r>
                    </a:p>
                    <a:p>
                      <a:pPr algn="just"/>
                      <a:r>
                        <a:rPr lang="ja-JP" sz="1000" b="1" kern="100" dirty="0">
                          <a:effectLst/>
                        </a:rPr>
                        <a:t>機種：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311" marR="53311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313205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E7A5C3-B099-879B-6A99-5482C0EAA620}"/>
              </a:ext>
            </a:extLst>
          </p:cNvPr>
          <p:cNvSpPr txBox="1"/>
          <p:nvPr/>
        </p:nvSpPr>
        <p:spPr>
          <a:xfrm>
            <a:off x="1452224" y="2900795"/>
            <a:ext cx="382973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63" b="1" dirty="0"/>
              <a:t>人工呼吸器と回路の接続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2A643D2-2B6A-B05E-D032-B105CCB10898}"/>
              </a:ext>
            </a:extLst>
          </p:cNvPr>
          <p:cNvSpPr/>
          <p:nvPr/>
        </p:nvSpPr>
        <p:spPr>
          <a:xfrm>
            <a:off x="906069" y="3200880"/>
            <a:ext cx="5045870" cy="63680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63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154065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9FD60BF-D133-602D-0DAB-80F9C0BD2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92532"/>
              </p:ext>
            </p:extLst>
          </p:nvPr>
        </p:nvGraphicFramePr>
        <p:xfrm>
          <a:off x="400049" y="1600200"/>
          <a:ext cx="6157913" cy="758120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41056">
                  <a:extLst>
                    <a:ext uri="{9D8B030D-6E8A-4147-A177-3AD203B41FA5}">
                      <a16:colId xmlns:a16="http://schemas.microsoft.com/office/drawing/2014/main" val="351139850"/>
                    </a:ext>
                  </a:extLst>
                </a:gridCol>
                <a:gridCol w="1071910">
                  <a:extLst>
                    <a:ext uri="{9D8B030D-6E8A-4147-A177-3AD203B41FA5}">
                      <a16:colId xmlns:a16="http://schemas.microsoft.com/office/drawing/2014/main" val="3270262336"/>
                    </a:ext>
                  </a:extLst>
                </a:gridCol>
                <a:gridCol w="1483292">
                  <a:extLst>
                    <a:ext uri="{9D8B030D-6E8A-4147-A177-3AD203B41FA5}">
                      <a16:colId xmlns:a16="http://schemas.microsoft.com/office/drawing/2014/main" val="843236117"/>
                    </a:ext>
                  </a:extLst>
                </a:gridCol>
                <a:gridCol w="258791">
                  <a:extLst>
                    <a:ext uri="{9D8B030D-6E8A-4147-A177-3AD203B41FA5}">
                      <a16:colId xmlns:a16="http://schemas.microsoft.com/office/drawing/2014/main" val="1238247060"/>
                    </a:ext>
                  </a:extLst>
                </a:gridCol>
                <a:gridCol w="662063">
                  <a:extLst>
                    <a:ext uri="{9D8B030D-6E8A-4147-A177-3AD203B41FA5}">
                      <a16:colId xmlns:a16="http://schemas.microsoft.com/office/drawing/2014/main" val="2465786669"/>
                    </a:ext>
                  </a:extLst>
                </a:gridCol>
                <a:gridCol w="415901">
                  <a:extLst>
                    <a:ext uri="{9D8B030D-6E8A-4147-A177-3AD203B41FA5}">
                      <a16:colId xmlns:a16="http://schemas.microsoft.com/office/drawing/2014/main" val="3948998016"/>
                    </a:ext>
                  </a:extLst>
                </a:gridCol>
                <a:gridCol w="924900">
                  <a:extLst>
                    <a:ext uri="{9D8B030D-6E8A-4147-A177-3AD203B41FA5}">
                      <a16:colId xmlns:a16="http://schemas.microsoft.com/office/drawing/2014/main" val="261047113"/>
                    </a:ext>
                  </a:extLst>
                </a:gridCol>
              </a:tblGrid>
              <a:tr h="395782">
                <a:tc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氏名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en-US" altLang="ja-JP" sz="800" b="0" kern="100" dirty="0">
                          <a:effectLst/>
                        </a:rPr>
                        <a:t>                                                                     </a:t>
                      </a:r>
                      <a:r>
                        <a:rPr lang="ja-JP" sz="800" b="0" kern="100" dirty="0">
                          <a:effectLst/>
                        </a:rPr>
                        <a:t>様</a:t>
                      </a:r>
                      <a:endParaRPr lang="ja-JP" sz="800" b="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性別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sz="1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47" marR="65547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800" b="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358295"/>
                  </a:ext>
                </a:extLst>
              </a:tr>
              <a:tr h="395782">
                <a:tc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生年月日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年齢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sz="10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47" marR="65547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sz="800" kern="100" dirty="0">
                          <a:effectLst/>
                        </a:rPr>
                        <a:t>　歳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499249"/>
                  </a:ext>
                </a:extLst>
              </a:tr>
              <a:tr h="395782">
                <a:tc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住所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/>
                      <a:endParaRPr lang="en-US" sz="800" kern="100" dirty="0">
                        <a:effectLst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47" marR="655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44923"/>
                  </a:ext>
                </a:extLst>
              </a:tr>
              <a:tr h="3957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b="1" kern="100" dirty="0">
                          <a:effectLst/>
                        </a:rPr>
                        <a:t>連絡先</a:t>
                      </a:r>
                      <a:endParaRPr lang="ja-JP" alt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/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22483"/>
                  </a:ext>
                </a:extLst>
              </a:tr>
              <a:tr h="395782">
                <a:tc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診断名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/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359241"/>
                  </a:ext>
                </a:extLst>
              </a:tr>
              <a:tr h="395782">
                <a:tc rowSpan="2"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主治医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医療機関名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r>
                        <a:rPr lang="ja-JP" sz="1000" kern="100" dirty="0">
                          <a:effectLst/>
                        </a:rPr>
                        <a:t>担当医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47" marR="6554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担当医</a:t>
                      </a:r>
                      <a:endParaRPr kumimoji="1" lang="ja-JP" altLang="en-US" sz="1300" b="1" dirty="0"/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5547" marR="65547" marT="0" marB="0" anchor="ctr"/>
                </a:tc>
                <a:extLst>
                  <a:ext uri="{0D108BD9-81ED-4DB2-BD59-A6C34878D82A}">
                    <a16:rowId xmlns:a16="http://schemas.microsoft.com/office/drawing/2014/main" val="2117628957"/>
                  </a:ext>
                </a:extLst>
              </a:tr>
              <a:tr h="388548">
                <a:tc vMerge="1">
                  <a:txBody>
                    <a:bodyPr/>
                    <a:lstStyle/>
                    <a:p>
                      <a:pPr algn="ctr"/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5547" marR="655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電話番号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53257" marR="53257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894434"/>
                  </a:ext>
                </a:extLst>
              </a:tr>
              <a:tr h="1187338">
                <a:tc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服薬中の薬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/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167167"/>
                  </a:ext>
                </a:extLst>
              </a:tr>
              <a:tr h="1187338">
                <a:tc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合併症等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/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533426"/>
                  </a:ext>
                </a:extLst>
              </a:tr>
              <a:tr h="481740">
                <a:tc rowSpan="4">
                  <a:txBody>
                    <a:bodyPr/>
                    <a:lstStyle/>
                    <a:p>
                      <a:pPr algn="ctr"/>
                      <a:r>
                        <a:rPr lang="ja-JP" sz="900" b="1" kern="100" dirty="0">
                          <a:effectLst/>
                        </a:rPr>
                        <a:t>基礎情報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b="1" kern="100" dirty="0">
                          <a:effectLst/>
                        </a:rPr>
                        <a:t>身長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sz="1000" kern="100" dirty="0">
                          <a:effectLst/>
                        </a:rPr>
                        <a:t>㎝</a:t>
                      </a:r>
                      <a:endParaRPr kumimoji="1" lang="ja-JP" altLang="en-US" sz="1500" dirty="0"/>
                    </a:p>
                  </a:txBody>
                  <a:tcPr marL="53257" marR="53257" marT="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ja-JP" sz="900" b="1" kern="100" dirty="0">
                          <a:effectLst/>
                        </a:rPr>
                        <a:t>体重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ja-JP" altLang="en-US" sz="800" kern="100" dirty="0">
                          <a:effectLst/>
                        </a:rPr>
                        <a:t>　</a:t>
                      </a:r>
                      <a:r>
                        <a:rPr lang="ja-JP" sz="800" kern="100" dirty="0">
                          <a:effectLst/>
                        </a:rPr>
                        <a:t>㎏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800" kern="100" dirty="0">
                          <a:effectLst/>
                        </a:rPr>
                        <a:t> </a:t>
                      </a:r>
                      <a:endParaRPr kumimoji="1" lang="ja-JP" altLang="en-US" sz="2000" dirty="0"/>
                    </a:p>
                  </a:txBody>
                  <a:tcPr marL="53257" marR="53257" marT="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773216"/>
                  </a:ext>
                </a:extLst>
              </a:tr>
              <a:tr h="7225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b="1" kern="100" dirty="0">
                          <a:effectLst/>
                        </a:rPr>
                        <a:t>血圧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kern="100" dirty="0">
                          <a:effectLst/>
                        </a:rPr>
                        <a:t>mmHg</a:t>
                      </a:r>
                      <a:endParaRPr kumimoji="1" lang="ja-JP" altLang="en-US" sz="1500" dirty="0"/>
                    </a:p>
                  </a:txBody>
                  <a:tcPr marL="53257" marR="53257" marT="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ja-JP" sz="900" b="1" kern="100" dirty="0">
                          <a:effectLst/>
                        </a:rPr>
                        <a:t>体温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ja-JP" sz="800" kern="100" dirty="0">
                          <a:effectLst/>
                        </a:rPr>
                        <a:t>℃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800" kern="100" dirty="0">
                          <a:effectLst/>
                        </a:rPr>
                        <a:t> </a:t>
                      </a:r>
                      <a:endParaRPr kumimoji="1" lang="ja-JP" altLang="en-US" sz="2000" dirty="0"/>
                    </a:p>
                  </a:txBody>
                  <a:tcPr marL="53257" marR="53257" marT="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337626"/>
                  </a:ext>
                </a:extLst>
              </a:tr>
              <a:tr h="7225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b="1" kern="100" dirty="0">
                          <a:effectLst/>
                        </a:rPr>
                        <a:t>脈拍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sz="1000" kern="100" dirty="0">
                          <a:effectLst/>
                        </a:rPr>
                        <a:t>回</a:t>
                      </a:r>
                      <a:r>
                        <a:rPr lang="en-US" sz="1000" kern="100" dirty="0">
                          <a:effectLst/>
                        </a:rPr>
                        <a:t>/</a:t>
                      </a:r>
                      <a:r>
                        <a:rPr lang="ja-JP" sz="1000" kern="100" dirty="0">
                          <a:effectLst/>
                        </a:rPr>
                        <a:t>分</a:t>
                      </a:r>
                      <a:endParaRPr kumimoji="1" lang="ja-JP" altLang="en-US" sz="1500" dirty="0"/>
                    </a:p>
                  </a:txBody>
                  <a:tcPr marL="53257" marR="53257" marT="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n-US" sz="900" b="1" kern="100" dirty="0">
                          <a:effectLst/>
                        </a:rPr>
                        <a:t>SPO2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ja-JP" sz="800" kern="100" dirty="0">
                          <a:effectLst/>
                        </a:rPr>
                        <a:t>％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800" kern="100" dirty="0">
                          <a:effectLst/>
                        </a:rPr>
                        <a:t> </a:t>
                      </a:r>
                      <a:endParaRPr kumimoji="1" lang="ja-JP" altLang="en-US" sz="2000" dirty="0"/>
                    </a:p>
                  </a:txBody>
                  <a:tcPr marL="53257" marR="53257" marT="0" marB="0" anchor="b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97309"/>
                  </a:ext>
                </a:extLst>
              </a:tr>
              <a:tr h="5164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900" b="1" kern="100" dirty="0">
                          <a:effectLst/>
                        </a:rPr>
                        <a:t>アレルギー</a:t>
                      </a:r>
                      <a:endParaRPr lang="ja-JP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kumimoji="1" lang="ja-JP" altLang="en-US" sz="2000" dirty="0"/>
                    </a:p>
                    <a:p>
                      <a:pPr algn="just"/>
                      <a:r>
                        <a:rPr lang="ja-JP" sz="800" kern="100" dirty="0">
                          <a:effectLst/>
                        </a:rPr>
                        <a:t> 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3257" marR="5325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723047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A70FF1-EA5E-5EE1-7A04-2D2E94849FD5}"/>
              </a:ext>
            </a:extLst>
          </p:cNvPr>
          <p:cNvSpPr txBox="1"/>
          <p:nvPr/>
        </p:nvSpPr>
        <p:spPr>
          <a:xfrm>
            <a:off x="1514137" y="983685"/>
            <a:ext cx="382973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63" b="1" dirty="0"/>
              <a:t>緊急時の連絡票</a:t>
            </a:r>
          </a:p>
        </p:txBody>
      </p:sp>
    </p:spTree>
    <p:extLst>
      <p:ext uri="{BB962C8B-B14F-4D97-AF65-F5344CB8AC3E}">
        <p14:creationId xmlns:p14="http://schemas.microsoft.com/office/powerpoint/2010/main" val="227697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1814</TotalTime>
  <Words>1018</Words>
  <Application>Microsoft Office PowerPoint</Application>
  <PresentationFormat>A4 210 x 297 mm</PresentationFormat>
  <Paragraphs>505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相談室 ごきげんスペース</dc:creator>
  <cp:lastModifiedBy>支援センター</cp:lastModifiedBy>
  <cp:revision>20</cp:revision>
  <cp:lastPrinted>2024-10-08T06:12:21Z</cp:lastPrinted>
  <dcterms:created xsi:type="dcterms:W3CDTF">2024-09-04T09:52:24Z</dcterms:created>
  <dcterms:modified xsi:type="dcterms:W3CDTF">2024-10-08T06:12:24Z</dcterms:modified>
</cp:coreProperties>
</file>